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D0EDAAD-3808-4EC6-81E7-E16971EB346A}" type="datetimeFigureOut">
              <a:rPr lang="fa-IR" smtClean="0"/>
              <a:pPr/>
              <a:t>1432/10/26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64BC8F5-74F9-48FB-96EB-676A59704A0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7831135-96C5-4785-BCC5-FCB028A3C28F}" type="datetimeFigureOut">
              <a:rPr lang="fa-IR" smtClean="0"/>
              <a:pPr/>
              <a:t>1432/10/26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08731E-1AC0-4030-A986-B60044D53AA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10</a:t>
            </a:fld>
            <a:endParaRPr lang="fa-I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11</a:t>
            </a:fld>
            <a:endParaRPr lang="fa-I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9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1432/10/26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1432/10/26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1432/10/26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1432/10/26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extBox 6"/>
          <p:cNvSpPr txBox="1"/>
          <p:nvPr userDrawn="1"/>
        </p:nvSpPr>
        <p:spPr>
          <a:xfrm>
            <a:off x="304800" y="6019800"/>
            <a:ext cx="28194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حسین عبده</a:t>
            </a:r>
            <a:r>
              <a:rPr lang="fa-IR" sz="1400" b="1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تبریزی-میثم رادپور</a:t>
            </a:r>
            <a:endParaRPr lang="fa-IR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1432/10/26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1432/10/26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1432/10/26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4800" y="6019800"/>
            <a:ext cx="28194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حسین عبده</a:t>
            </a:r>
            <a:r>
              <a:rPr lang="fa-IR" sz="1400" b="1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تبریزی-میثم رادپور</a:t>
            </a:r>
            <a:endParaRPr lang="fa-IR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1432/10/26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1432/10/26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1432/10/26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1432/10/26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3B1762-2A52-4B3D-B54E-326354A1E133}" type="datetimeFigureOut">
              <a:rPr lang="fa-IR" smtClean="0"/>
              <a:pPr/>
              <a:t>1432/10/26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fa-IR" dirty="0" smtClean="0"/>
              <a:t>مقدمه‌ای بر مالی</a:t>
            </a:r>
            <a:br>
              <a:rPr lang="fa-IR" dirty="0" smtClean="0"/>
            </a:br>
            <a:r>
              <a:rPr lang="fa-IR" sz="2000" dirty="0" smtClean="0"/>
              <a:t>بازارهای مالی و رسالت مدیر مالی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02996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endParaRPr lang="fa-IR" b="1" dirty="0" smtClean="0">
              <a:solidFill>
                <a:srgbClr val="00B050"/>
              </a:solidFill>
              <a:cs typeface="+mj-cs"/>
            </a:endParaRPr>
          </a:p>
          <a:p>
            <a:pPr algn="ctr">
              <a:lnSpc>
                <a:spcPct val="80000"/>
              </a:lnSpc>
            </a:pPr>
            <a:r>
              <a:rPr lang="fa-IR" sz="2600" b="1" kern="0" dirty="0" smtClean="0">
                <a:ln w="0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+mj-cs"/>
              </a:rPr>
              <a:t>حسین عبده تبریزی</a:t>
            </a:r>
          </a:p>
          <a:p>
            <a:pPr algn="ctr">
              <a:lnSpc>
                <a:spcPct val="80000"/>
              </a:lnSpc>
            </a:pPr>
            <a:endParaRPr lang="fa-IR" b="1" dirty="0" smtClean="0">
              <a:solidFill>
                <a:srgbClr val="00B050"/>
              </a:solidFill>
              <a:cs typeface="+mj-cs"/>
            </a:endParaRPr>
          </a:p>
          <a:p>
            <a:pPr algn="ctr">
              <a:lnSpc>
                <a:spcPct val="80000"/>
              </a:lnSpc>
            </a:pPr>
            <a:endParaRPr lang="fa-IR" sz="1600" b="1" dirty="0" smtClean="0">
              <a:solidFill>
                <a:srgbClr val="00B050"/>
              </a:solidFill>
              <a:cs typeface="+mj-cs"/>
            </a:endParaRPr>
          </a:p>
          <a:p>
            <a:pPr algn="ctr">
              <a:lnSpc>
                <a:spcPct val="80000"/>
              </a:lnSpc>
            </a:pPr>
            <a:r>
              <a:rPr lang="fa-IR" sz="2600" b="1" kern="0" dirty="0" smtClean="0">
                <a:ln w="0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+mj-cs"/>
              </a:rPr>
              <a:t>میثم رادپور</a:t>
            </a:r>
          </a:p>
          <a:p>
            <a:pPr algn="ctr">
              <a:lnSpc>
                <a:spcPct val="80000"/>
              </a:lnSpc>
            </a:pPr>
            <a:endParaRPr lang="fa-IR" b="1" dirty="0" smtClean="0">
              <a:solidFill>
                <a:srgbClr val="00B050"/>
              </a:solidFill>
              <a:cs typeface="+mj-cs"/>
            </a:endParaRPr>
          </a:p>
          <a:p>
            <a:pPr algn="ctr">
              <a:lnSpc>
                <a:spcPct val="80000"/>
              </a:lnSpc>
            </a:pPr>
            <a:endParaRPr lang="fa-IR" b="1" dirty="0" smtClean="0">
              <a:solidFill>
                <a:srgbClr val="00B050"/>
              </a:solidFill>
              <a:cs typeface="+mj-cs"/>
            </a:endParaRPr>
          </a:p>
          <a:p>
            <a:pPr algn="ctr">
              <a:lnSpc>
                <a:spcPct val="80000"/>
              </a:lnSpc>
            </a:pPr>
            <a:endParaRPr lang="fa-IR" sz="26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B Ari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18899811">
            <a:off x="5668722" y="5051252"/>
            <a:ext cx="370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cs typeface="B Aria" pitchFamily="2" charset="-78"/>
              </a:rPr>
              <a:t>ویرایش سـوم</a:t>
            </a:r>
            <a:r>
              <a:rPr lang="fa-IR" sz="2400" b="1" dirty="0" smtClean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cs typeface="B Aria" pitchFamily="2" charset="-78"/>
              </a:rPr>
              <a:t>: آبان ماه 1388 –تهران</a:t>
            </a:r>
            <a:endParaRPr lang="fa-IR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Autofit/>
          </a:bodyPr>
          <a:lstStyle/>
          <a:p>
            <a:pPr algn="ctr"/>
            <a:r>
              <a:rPr lang="fa-IR" sz="23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سهامداران سرمایه‌گذرای مسکن جمعی خوشحال و راضی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02920" y="597707"/>
            <a:ext cx="8183880" cy="4053241"/>
            <a:chOff x="502920" y="597707"/>
            <a:chExt cx="8183880" cy="4053241"/>
          </a:xfrm>
        </p:grpSpPr>
        <p:sp>
          <p:nvSpPr>
            <p:cNvPr id="6" name="Freeform 5"/>
            <p:cNvSpPr/>
            <p:nvPr/>
          </p:nvSpPr>
          <p:spPr>
            <a:xfrm>
              <a:off x="502920" y="863387"/>
              <a:ext cx="8183880" cy="1020600"/>
            </a:xfrm>
            <a:custGeom>
              <a:avLst/>
              <a:gdLst>
                <a:gd name="connsiteX0" fmla="*/ 0 w 8183880"/>
                <a:gd name="connsiteY0" fmla="*/ 0 h 1020600"/>
                <a:gd name="connsiteX1" fmla="*/ 8183880 w 8183880"/>
                <a:gd name="connsiteY1" fmla="*/ 0 h 1020600"/>
                <a:gd name="connsiteX2" fmla="*/ 8183880 w 8183880"/>
                <a:gd name="connsiteY2" fmla="*/ 1020600 h 1020600"/>
                <a:gd name="connsiteX3" fmla="*/ 0 w 8183880"/>
                <a:gd name="connsiteY3" fmla="*/ 1020600 h 1020600"/>
                <a:gd name="connsiteX4" fmla="*/ 0 w 8183880"/>
                <a:gd name="connsiteY4" fmla="*/ 0 h 102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83880" h="1020600">
                  <a:moveTo>
                    <a:pt x="0" y="0"/>
                  </a:moveTo>
                  <a:lnTo>
                    <a:pt x="8183880" y="0"/>
                  </a:lnTo>
                  <a:lnTo>
                    <a:pt x="8183880" y="1020600"/>
                  </a:lnTo>
                  <a:lnTo>
                    <a:pt x="0" y="1020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5160" tIns="374904" rIns="635160" bIns="128016" numCol="1" spcCol="1270" anchor="t" anchorCtr="0">
              <a:noAutofit/>
            </a:bodyPr>
            <a:lstStyle/>
            <a:p>
              <a:pPr marL="171450" lvl="1" indent="-171450" algn="justLow" defTabSz="800100" rtl="1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a-IR" sz="1800" kern="1200" dirty="0" smtClean="0"/>
                <a:t>سهام سرمایه‌گذاری مسکن را به قیمت افزایش‌یافته می‌فروشد و وجوه حاصل را بلافاصله مورد استفاده قرار می‌دهد.</a:t>
              </a:r>
              <a:endParaRPr lang="en-US" sz="18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912114" y="597707"/>
              <a:ext cx="5728716" cy="531360"/>
            </a:xfrm>
            <a:custGeom>
              <a:avLst/>
              <a:gdLst>
                <a:gd name="connsiteX0" fmla="*/ 0 w 5728716"/>
                <a:gd name="connsiteY0" fmla="*/ 88562 h 531360"/>
                <a:gd name="connsiteX1" fmla="*/ 25939 w 5728716"/>
                <a:gd name="connsiteY1" fmla="*/ 25939 h 531360"/>
                <a:gd name="connsiteX2" fmla="*/ 88562 w 5728716"/>
                <a:gd name="connsiteY2" fmla="*/ 0 h 531360"/>
                <a:gd name="connsiteX3" fmla="*/ 5640154 w 5728716"/>
                <a:gd name="connsiteY3" fmla="*/ 0 h 531360"/>
                <a:gd name="connsiteX4" fmla="*/ 5702777 w 5728716"/>
                <a:gd name="connsiteY4" fmla="*/ 25939 h 531360"/>
                <a:gd name="connsiteX5" fmla="*/ 5728716 w 5728716"/>
                <a:gd name="connsiteY5" fmla="*/ 88562 h 531360"/>
                <a:gd name="connsiteX6" fmla="*/ 5728716 w 5728716"/>
                <a:gd name="connsiteY6" fmla="*/ 442798 h 531360"/>
                <a:gd name="connsiteX7" fmla="*/ 5702777 w 5728716"/>
                <a:gd name="connsiteY7" fmla="*/ 505421 h 531360"/>
                <a:gd name="connsiteX8" fmla="*/ 5640154 w 5728716"/>
                <a:gd name="connsiteY8" fmla="*/ 531360 h 531360"/>
                <a:gd name="connsiteX9" fmla="*/ 88562 w 5728716"/>
                <a:gd name="connsiteY9" fmla="*/ 531360 h 531360"/>
                <a:gd name="connsiteX10" fmla="*/ 25939 w 5728716"/>
                <a:gd name="connsiteY10" fmla="*/ 505421 h 531360"/>
                <a:gd name="connsiteX11" fmla="*/ 0 w 5728716"/>
                <a:gd name="connsiteY11" fmla="*/ 442798 h 531360"/>
                <a:gd name="connsiteX12" fmla="*/ 0 w 5728716"/>
                <a:gd name="connsiteY12" fmla="*/ 88562 h 531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28716" h="531360">
                  <a:moveTo>
                    <a:pt x="0" y="88562"/>
                  </a:moveTo>
                  <a:cubicBezTo>
                    <a:pt x="0" y="65074"/>
                    <a:pt x="9331" y="42548"/>
                    <a:pt x="25939" y="25939"/>
                  </a:cubicBezTo>
                  <a:cubicBezTo>
                    <a:pt x="42548" y="9330"/>
                    <a:pt x="65074" y="0"/>
                    <a:pt x="88562" y="0"/>
                  </a:cubicBezTo>
                  <a:lnTo>
                    <a:pt x="5640154" y="0"/>
                  </a:lnTo>
                  <a:cubicBezTo>
                    <a:pt x="5663642" y="0"/>
                    <a:pt x="5686168" y="9331"/>
                    <a:pt x="5702777" y="25939"/>
                  </a:cubicBezTo>
                  <a:cubicBezTo>
                    <a:pt x="5719386" y="42548"/>
                    <a:pt x="5728716" y="65074"/>
                    <a:pt x="5728716" y="88562"/>
                  </a:cubicBezTo>
                  <a:lnTo>
                    <a:pt x="5728716" y="442798"/>
                  </a:lnTo>
                  <a:cubicBezTo>
                    <a:pt x="5728716" y="466286"/>
                    <a:pt x="5719385" y="488812"/>
                    <a:pt x="5702777" y="505421"/>
                  </a:cubicBezTo>
                  <a:cubicBezTo>
                    <a:pt x="5686168" y="522030"/>
                    <a:pt x="5663642" y="531360"/>
                    <a:pt x="5640154" y="531360"/>
                  </a:cubicBezTo>
                  <a:lnTo>
                    <a:pt x="88562" y="531360"/>
                  </a:lnTo>
                  <a:cubicBezTo>
                    <a:pt x="65074" y="531360"/>
                    <a:pt x="42548" y="522029"/>
                    <a:pt x="25939" y="505421"/>
                  </a:cubicBezTo>
                  <a:cubicBezTo>
                    <a:pt x="9330" y="488812"/>
                    <a:pt x="0" y="466286"/>
                    <a:pt x="0" y="442798"/>
                  </a:cubicBezTo>
                  <a:lnTo>
                    <a:pt x="0" y="88562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2471" tIns="25939" rIns="242471" bIns="25939" numCol="1" spcCol="1270" anchor="ctr" anchorCtr="0">
              <a:noAutofit/>
            </a:bodyPr>
            <a:lstStyle/>
            <a:p>
              <a:pPr lvl="0" algn="ctr" defTabSz="800100" rtl="1">
                <a:spcBef>
                  <a:spcPct val="0"/>
                </a:spcBef>
                <a:spcAft>
                  <a:spcPct val="35000"/>
                </a:spcAft>
              </a:pPr>
              <a:r>
                <a:rPr lang="fa-IR" sz="1800" kern="1200" dirty="0" smtClean="0"/>
                <a:t>خانم احمدی</a:t>
              </a:r>
              <a:endParaRPr lang="fa-IR" sz="18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02920" y="2246867"/>
              <a:ext cx="8183880" cy="1020600"/>
            </a:xfrm>
            <a:custGeom>
              <a:avLst/>
              <a:gdLst>
                <a:gd name="connsiteX0" fmla="*/ 0 w 8183880"/>
                <a:gd name="connsiteY0" fmla="*/ 0 h 1020600"/>
                <a:gd name="connsiteX1" fmla="*/ 8183880 w 8183880"/>
                <a:gd name="connsiteY1" fmla="*/ 0 h 1020600"/>
                <a:gd name="connsiteX2" fmla="*/ 8183880 w 8183880"/>
                <a:gd name="connsiteY2" fmla="*/ 1020600 h 1020600"/>
                <a:gd name="connsiteX3" fmla="*/ 0 w 8183880"/>
                <a:gd name="connsiteY3" fmla="*/ 1020600 h 1020600"/>
                <a:gd name="connsiteX4" fmla="*/ 0 w 8183880"/>
                <a:gd name="connsiteY4" fmla="*/ 0 h 102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83880" h="1020600">
                  <a:moveTo>
                    <a:pt x="0" y="0"/>
                  </a:moveTo>
                  <a:lnTo>
                    <a:pt x="8183880" y="0"/>
                  </a:lnTo>
                  <a:lnTo>
                    <a:pt x="8183880" y="1020600"/>
                  </a:lnTo>
                  <a:lnTo>
                    <a:pt x="0" y="1020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>
                <a:hueOff val="-7009648"/>
                <a:satOff val="10306"/>
                <a:lumOff val="882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5160" tIns="374904" rIns="635160" bIns="128016" numCol="1" spcCol="1270" anchor="t" anchorCtr="0">
              <a:noAutofit/>
            </a:bodyPr>
            <a:lstStyle/>
            <a:p>
              <a:pPr marL="171450" lvl="1" indent="-171450" algn="justLow" defTabSz="800100" rtl="1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a-IR" sz="1800" kern="1200" dirty="0" smtClean="0"/>
                <a:t>سهام سرمایه‌گذاری مسکن را نگاه می‌دارد و همۀ عایدات آن را تا هنگامی که به کل وجوه نیاز دارد، سرمایه‌گذاری مجدد می‌کند.</a:t>
              </a:r>
              <a:endParaRPr lang="en-US" sz="18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912114" y="1981187"/>
              <a:ext cx="5728716" cy="531360"/>
            </a:xfrm>
            <a:custGeom>
              <a:avLst/>
              <a:gdLst>
                <a:gd name="connsiteX0" fmla="*/ 0 w 5728716"/>
                <a:gd name="connsiteY0" fmla="*/ 88562 h 531360"/>
                <a:gd name="connsiteX1" fmla="*/ 25939 w 5728716"/>
                <a:gd name="connsiteY1" fmla="*/ 25939 h 531360"/>
                <a:gd name="connsiteX2" fmla="*/ 88562 w 5728716"/>
                <a:gd name="connsiteY2" fmla="*/ 0 h 531360"/>
                <a:gd name="connsiteX3" fmla="*/ 5640154 w 5728716"/>
                <a:gd name="connsiteY3" fmla="*/ 0 h 531360"/>
                <a:gd name="connsiteX4" fmla="*/ 5702777 w 5728716"/>
                <a:gd name="connsiteY4" fmla="*/ 25939 h 531360"/>
                <a:gd name="connsiteX5" fmla="*/ 5728716 w 5728716"/>
                <a:gd name="connsiteY5" fmla="*/ 88562 h 531360"/>
                <a:gd name="connsiteX6" fmla="*/ 5728716 w 5728716"/>
                <a:gd name="connsiteY6" fmla="*/ 442798 h 531360"/>
                <a:gd name="connsiteX7" fmla="*/ 5702777 w 5728716"/>
                <a:gd name="connsiteY7" fmla="*/ 505421 h 531360"/>
                <a:gd name="connsiteX8" fmla="*/ 5640154 w 5728716"/>
                <a:gd name="connsiteY8" fmla="*/ 531360 h 531360"/>
                <a:gd name="connsiteX9" fmla="*/ 88562 w 5728716"/>
                <a:gd name="connsiteY9" fmla="*/ 531360 h 531360"/>
                <a:gd name="connsiteX10" fmla="*/ 25939 w 5728716"/>
                <a:gd name="connsiteY10" fmla="*/ 505421 h 531360"/>
                <a:gd name="connsiteX11" fmla="*/ 0 w 5728716"/>
                <a:gd name="connsiteY11" fmla="*/ 442798 h 531360"/>
                <a:gd name="connsiteX12" fmla="*/ 0 w 5728716"/>
                <a:gd name="connsiteY12" fmla="*/ 88562 h 531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28716" h="531360">
                  <a:moveTo>
                    <a:pt x="0" y="88562"/>
                  </a:moveTo>
                  <a:cubicBezTo>
                    <a:pt x="0" y="65074"/>
                    <a:pt x="9331" y="42548"/>
                    <a:pt x="25939" y="25939"/>
                  </a:cubicBezTo>
                  <a:cubicBezTo>
                    <a:pt x="42548" y="9330"/>
                    <a:pt x="65074" y="0"/>
                    <a:pt x="88562" y="0"/>
                  </a:cubicBezTo>
                  <a:lnTo>
                    <a:pt x="5640154" y="0"/>
                  </a:lnTo>
                  <a:cubicBezTo>
                    <a:pt x="5663642" y="0"/>
                    <a:pt x="5686168" y="9331"/>
                    <a:pt x="5702777" y="25939"/>
                  </a:cubicBezTo>
                  <a:cubicBezTo>
                    <a:pt x="5719386" y="42548"/>
                    <a:pt x="5728716" y="65074"/>
                    <a:pt x="5728716" y="88562"/>
                  </a:cubicBezTo>
                  <a:lnTo>
                    <a:pt x="5728716" y="442798"/>
                  </a:lnTo>
                  <a:cubicBezTo>
                    <a:pt x="5728716" y="466286"/>
                    <a:pt x="5719385" y="488812"/>
                    <a:pt x="5702777" y="505421"/>
                  </a:cubicBezTo>
                  <a:cubicBezTo>
                    <a:pt x="5686168" y="522030"/>
                    <a:pt x="5663642" y="531360"/>
                    <a:pt x="5640154" y="531360"/>
                  </a:cubicBezTo>
                  <a:lnTo>
                    <a:pt x="88562" y="531360"/>
                  </a:lnTo>
                  <a:cubicBezTo>
                    <a:pt x="65074" y="531360"/>
                    <a:pt x="42548" y="522029"/>
                    <a:pt x="25939" y="505421"/>
                  </a:cubicBezTo>
                  <a:cubicBezTo>
                    <a:pt x="9330" y="488812"/>
                    <a:pt x="0" y="466286"/>
                    <a:pt x="0" y="442798"/>
                  </a:cubicBezTo>
                  <a:lnTo>
                    <a:pt x="0" y="88562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009648"/>
                <a:satOff val="10306"/>
                <a:lumOff val="8824"/>
                <a:alphaOff val="0"/>
              </a:schemeClr>
            </a:fillRef>
            <a:effectRef idx="3">
              <a:schemeClr val="accent5">
                <a:hueOff val="-7009648"/>
                <a:satOff val="10306"/>
                <a:lumOff val="88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2471" tIns="25939" rIns="242471" bIns="25939" numCol="1" spcCol="1270" anchor="ctr" anchorCtr="0">
              <a:noAutofit/>
            </a:bodyPr>
            <a:lstStyle/>
            <a:p>
              <a:pPr lvl="0" algn="ctr" defTabSz="800100" rtl="1">
                <a:spcBef>
                  <a:spcPct val="0"/>
                </a:spcBef>
                <a:spcAft>
                  <a:spcPct val="35000"/>
                </a:spcAft>
              </a:pPr>
              <a:r>
                <a:rPr lang="fa-IR" sz="1800" kern="1200" dirty="0" smtClean="0"/>
                <a:t>مدیر صندوق بازنشستگی</a:t>
              </a:r>
              <a:endParaRPr lang="fa-IR" sz="18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02920" y="3630348"/>
              <a:ext cx="8183880" cy="1020600"/>
            </a:xfrm>
            <a:custGeom>
              <a:avLst/>
              <a:gdLst>
                <a:gd name="connsiteX0" fmla="*/ 0 w 8183880"/>
                <a:gd name="connsiteY0" fmla="*/ 0 h 1020600"/>
                <a:gd name="connsiteX1" fmla="*/ 8183880 w 8183880"/>
                <a:gd name="connsiteY1" fmla="*/ 0 h 1020600"/>
                <a:gd name="connsiteX2" fmla="*/ 8183880 w 8183880"/>
                <a:gd name="connsiteY2" fmla="*/ 1020600 h 1020600"/>
                <a:gd name="connsiteX3" fmla="*/ 0 w 8183880"/>
                <a:gd name="connsiteY3" fmla="*/ 1020600 h 1020600"/>
                <a:gd name="connsiteX4" fmla="*/ 0 w 8183880"/>
                <a:gd name="connsiteY4" fmla="*/ 0 h 102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83880" h="1020600">
                  <a:moveTo>
                    <a:pt x="0" y="0"/>
                  </a:moveTo>
                  <a:lnTo>
                    <a:pt x="8183880" y="0"/>
                  </a:lnTo>
                  <a:lnTo>
                    <a:pt x="8183880" y="1020600"/>
                  </a:lnTo>
                  <a:lnTo>
                    <a:pt x="0" y="1020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>
                <a:hueOff val="-14019296"/>
                <a:satOff val="20613"/>
                <a:lumOff val="1764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5160" tIns="374904" rIns="635160" bIns="128016" numCol="1" spcCol="1270" anchor="t" anchorCtr="0">
              <a:noAutofit/>
            </a:bodyPr>
            <a:lstStyle/>
            <a:p>
              <a:pPr marL="171450" lvl="1" indent="-171450" algn="justLow" defTabSz="800100" rtl="1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a-IR" sz="1800" kern="1200" dirty="0" smtClean="0"/>
                <a:t>حداقل بخشی از سهام خود را می‌فروشد و به خرید آن املاکی روی می‌آورد که پیش‌بینی می‌کند قیمت آن‌ها افزایش خواهد یافت.</a:t>
              </a:r>
              <a:endParaRPr lang="en-US" sz="18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912114" y="3364667"/>
              <a:ext cx="5728716" cy="531360"/>
            </a:xfrm>
            <a:custGeom>
              <a:avLst/>
              <a:gdLst>
                <a:gd name="connsiteX0" fmla="*/ 0 w 5728716"/>
                <a:gd name="connsiteY0" fmla="*/ 88562 h 531360"/>
                <a:gd name="connsiteX1" fmla="*/ 25939 w 5728716"/>
                <a:gd name="connsiteY1" fmla="*/ 25939 h 531360"/>
                <a:gd name="connsiteX2" fmla="*/ 88562 w 5728716"/>
                <a:gd name="connsiteY2" fmla="*/ 0 h 531360"/>
                <a:gd name="connsiteX3" fmla="*/ 5640154 w 5728716"/>
                <a:gd name="connsiteY3" fmla="*/ 0 h 531360"/>
                <a:gd name="connsiteX4" fmla="*/ 5702777 w 5728716"/>
                <a:gd name="connsiteY4" fmla="*/ 25939 h 531360"/>
                <a:gd name="connsiteX5" fmla="*/ 5728716 w 5728716"/>
                <a:gd name="connsiteY5" fmla="*/ 88562 h 531360"/>
                <a:gd name="connsiteX6" fmla="*/ 5728716 w 5728716"/>
                <a:gd name="connsiteY6" fmla="*/ 442798 h 531360"/>
                <a:gd name="connsiteX7" fmla="*/ 5702777 w 5728716"/>
                <a:gd name="connsiteY7" fmla="*/ 505421 h 531360"/>
                <a:gd name="connsiteX8" fmla="*/ 5640154 w 5728716"/>
                <a:gd name="connsiteY8" fmla="*/ 531360 h 531360"/>
                <a:gd name="connsiteX9" fmla="*/ 88562 w 5728716"/>
                <a:gd name="connsiteY9" fmla="*/ 531360 h 531360"/>
                <a:gd name="connsiteX10" fmla="*/ 25939 w 5728716"/>
                <a:gd name="connsiteY10" fmla="*/ 505421 h 531360"/>
                <a:gd name="connsiteX11" fmla="*/ 0 w 5728716"/>
                <a:gd name="connsiteY11" fmla="*/ 442798 h 531360"/>
                <a:gd name="connsiteX12" fmla="*/ 0 w 5728716"/>
                <a:gd name="connsiteY12" fmla="*/ 88562 h 531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28716" h="531360">
                  <a:moveTo>
                    <a:pt x="0" y="88562"/>
                  </a:moveTo>
                  <a:cubicBezTo>
                    <a:pt x="0" y="65074"/>
                    <a:pt x="9331" y="42548"/>
                    <a:pt x="25939" y="25939"/>
                  </a:cubicBezTo>
                  <a:cubicBezTo>
                    <a:pt x="42548" y="9330"/>
                    <a:pt x="65074" y="0"/>
                    <a:pt x="88562" y="0"/>
                  </a:cubicBezTo>
                  <a:lnTo>
                    <a:pt x="5640154" y="0"/>
                  </a:lnTo>
                  <a:cubicBezTo>
                    <a:pt x="5663642" y="0"/>
                    <a:pt x="5686168" y="9331"/>
                    <a:pt x="5702777" y="25939"/>
                  </a:cubicBezTo>
                  <a:cubicBezTo>
                    <a:pt x="5719386" y="42548"/>
                    <a:pt x="5728716" y="65074"/>
                    <a:pt x="5728716" y="88562"/>
                  </a:cubicBezTo>
                  <a:lnTo>
                    <a:pt x="5728716" y="442798"/>
                  </a:lnTo>
                  <a:cubicBezTo>
                    <a:pt x="5728716" y="466286"/>
                    <a:pt x="5719385" y="488812"/>
                    <a:pt x="5702777" y="505421"/>
                  </a:cubicBezTo>
                  <a:cubicBezTo>
                    <a:pt x="5686168" y="522030"/>
                    <a:pt x="5663642" y="531360"/>
                    <a:pt x="5640154" y="531360"/>
                  </a:cubicBezTo>
                  <a:lnTo>
                    <a:pt x="88562" y="531360"/>
                  </a:lnTo>
                  <a:cubicBezTo>
                    <a:pt x="65074" y="531360"/>
                    <a:pt x="42548" y="522029"/>
                    <a:pt x="25939" y="505421"/>
                  </a:cubicBezTo>
                  <a:cubicBezTo>
                    <a:pt x="9330" y="488812"/>
                    <a:pt x="0" y="466286"/>
                    <a:pt x="0" y="442798"/>
                  </a:cubicBezTo>
                  <a:lnTo>
                    <a:pt x="0" y="88562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14019296"/>
                <a:satOff val="20613"/>
                <a:lumOff val="17647"/>
                <a:alphaOff val="0"/>
              </a:schemeClr>
            </a:fillRef>
            <a:effectRef idx="3">
              <a:schemeClr val="accent5">
                <a:hueOff val="-14019296"/>
                <a:satOff val="20613"/>
                <a:lumOff val="1764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2471" tIns="25939" rIns="242471" bIns="25939" numCol="1" spcCol="1270" anchor="ctr" anchorCtr="0">
              <a:noAutofit/>
            </a:bodyPr>
            <a:lstStyle/>
            <a:p>
              <a:pPr lvl="0" algn="ctr" defTabSz="800100" rtl="1">
                <a:spcBef>
                  <a:spcPct val="0"/>
                </a:spcBef>
                <a:spcAft>
                  <a:spcPct val="35000"/>
                </a:spcAft>
              </a:pPr>
              <a:r>
                <a:rPr lang="fa-IR" sz="1800" kern="1200" dirty="0" smtClean="0"/>
                <a:t>آقای صیانت</a:t>
              </a:r>
              <a:endParaRPr lang="fa-IR" sz="18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برگشت به اهداف مدیر </a:t>
            </a:r>
          </a:p>
        </p:txBody>
      </p:sp>
      <p:sp>
        <p:nvSpPr>
          <p:cNvPr id="6" name="Block Arc 5"/>
          <p:cNvSpPr/>
          <p:nvPr/>
        </p:nvSpPr>
        <p:spPr>
          <a:xfrm>
            <a:off x="1828804" y="838199"/>
            <a:ext cx="5532111" cy="3572257"/>
          </a:xfrm>
          <a:prstGeom prst="blockArc">
            <a:avLst>
              <a:gd name="adj1" fmla="val 5400000"/>
              <a:gd name="adj2" fmla="val 16200000"/>
              <a:gd name="adj3" fmla="val 4636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sp>
      <p:sp>
        <p:nvSpPr>
          <p:cNvPr id="7" name="Block Arc 6"/>
          <p:cNvSpPr/>
          <p:nvPr/>
        </p:nvSpPr>
        <p:spPr>
          <a:xfrm>
            <a:off x="1798324" y="838199"/>
            <a:ext cx="5593071" cy="3572257"/>
          </a:xfrm>
          <a:prstGeom prst="blockArc">
            <a:avLst>
              <a:gd name="adj1" fmla="val 16200000"/>
              <a:gd name="adj2" fmla="val 5400000"/>
              <a:gd name="adj3" fmla="val 463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8" name="Freeform 7"/>
          <p:cNvSpPr/>
          <p:nvPr/>
        </p:nvSpPr>
        <p:spPr>
          <a:xfrm>
            <a:off x="3308780" y="1802917"/>
            <a:ext cx="2572158" cy="1642820"/>
          </a:xfrm>
          <a:custGeom>
            <a:avLst/>
            <a:gdLst>
              <a:gd name="connsiteX0" fmla="*/ 0 w 2572158"/>
              <a:gd name="connsiteY0" fmla="*/ 821410 h 1642820"/>
              <a:gd name="connsiteX1" fmla="*/ 593820 w 2572158"/>
              <a:gd name="connsiteY1" fmla="*/ 129150 h 1642820"/>
              <a:gd name="connsiteX2" fmla="*/ 1286081 w 2572158"/>
              <a:gd name="connsiteY2" fmla="*/ 1 h 1642820"/>
              <a:gd name="connsiteX3" fmla="*/ 1978342 w 2572158"/>
              <a:gd name="connsiteY3" fmla="*/ 129151 h 1642820"/>
              <a:gd name="connsiteX4" fmla="*/ 2572159 w 2572158"/>
              <a:gd name="connsiteY4" fmla="*/ 821413 h 1642820"/>
              <a:gd name="connsiteX5" fmla="*/ 1978340 w 2572158"/>
              <a:gd name="connsiteY5" fmla="*/ 1513674 h 1642820"/>
              <a:gd name="connsiteX6" fmla="*/ 1286079 w 2572158"/>
              <a:gd name="connsiteY6" fmla="*/ 1642823 h 1642820"/>
              <a:gd name="connsiteX7" fmla="*/ 593818 w 2572158"/>
              <a:gd name="connsiteY7" fmla="*/ 1513673 h 1642820"/>
              <a:gd name="connsiteX8" fmla="*/ 0 w 2572158"/>
              <a:gd name="connsiteY8" fmla="*/ 821411 h 1642820"/>
              <a:gd name="connsiteX9" fmla="*/ 0 w 2572158"/>
              <a:gd name="connsiteY9" fmla="*/ 821410 h 164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2158" h="1642820">
                <a:moveTo>
                  <a:pt x="0" y="821410"/>
                </a:moveTo>
                <a:cubicBezTo>
                  <a:pt x="1" y="541053"/>
                  <a:pt x="223882" y="280058"/>
                  <a:pt x="593820" y="129150"/>
                </a:cubicBezTo>
                <a:cubicBezTo>
                  <a:pt x="800566" y="44813"/>
                  <a:pt x="1040764" y="1"/>
                  <a:pt x="1286081" y="1"/>
                </a:cubicBezTo>
                <a:cubicBezTo>
                  <a:pt x="1531398" y="1"/>
                  <a:pt x="1771597" y="44813"/>
                  <a:pt x="1978342" y="129151"/>
                </a:cubicBezTo>
                <a:cubicBezTo>
                  <a:pt x="2348280" y="280060"/>
                  <a:pt x="2572160" y="541056"/>
                  <a:pt x="2572159" y="821413"/>
                </a:cubicBezTo>
                <a:cubicBezTo>
                  <a:pt x="2572159" y="1101770"/>
                  <a:pt x="2348278" y="1362765"/>
                  <a:pt x="1978340" y="1513674"/>
                </a:cubicBezTo>
                <a:cubicBezTo>
                  <a:pt x="1771594" y="1598011"/>
                  <a:pt x="1531396" y="1642823"/>
                  <a:pt x="1286079" y="1642823"/>
                </a:cubicBezTo>
                <a:cubicBezTo>
                  <a:pt x="1040763" y="1642823"/>
                  <a:pt x="800564" y="1598011"/>
                  <a:pt x="593818" y="1513673"/>
                </a:cubicBezTo>
                <a:cubicBezTo>
                  <a:pt x="223880" y="1362764"/>
                  <a:pt x="0" y="1101769"/>
                  <a:pt x="0" y="821411"/>
                </a:cubicBezTo>
                <a:lnTo>
                  <a:pt x="0" y="821410"/>
                </a:ln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408434" tIns="272335" rIns="408434" bIns="272335" numCol="1" spcCol="1270" anchor="ctr" anchorCtr="0">
            <a:noAutofit/>
          </a:bodyPr>
          <a:lstStyle/>
          <a:p>
            <a:pPr lvl="0" algn="ctr" defTabSz="1111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500" kern="1200" dirty="0" smtClean="0"/>
              <a:t>بیشینه‌سازی ثروت سهامداران</a:t>
            </a:r>
            <a:endParaRPr lang="fa-IR" sz="2500" kern="1200" dirty="0"/>
          </a:p>
        </p:txBody>
      </p:sp>
      <p:sp>
        <p:nvSpPr>
          <p:cNvPr id="9" name="Freeform 8"/>
          <p:cNvSpPr/>
          <p:nvPr/>
        </p:nvSpPr>
        <p:spPr>
          <a:xfrm>
            <a:off x="3694604" y="474846"/>
            <a:ext cx="1800510" cy="1149974"/>
          </a:xfrm>
          <a:custGeom>
            <a:avLst/>
            <a:gdLst>
              <a:gd name="connsiteX0" fmla="*/ 0 w 1800510"/>
              <a:gd name="connsiteY0" fmla="*/ 574987 h 1149974"/>
              <a:gd name="connsiteX1" fmla="*/ 415674 w 1800510"/>
              <a:gd name="connsiteY1" fmla="*/ 90405 h 1149974"/>
              <a:gd name="connsiteX2" fmla="*/ 900256 w 1800510"/>
              <a:gd name="connsiteY2" fmla="*/ 1 h 1149974"/>
              <a:gd name="connsiteX3" fmla="*/ 1384839 w 1800510"/>
              <a:gd name="connsiteY3" fmla="*/ 90406 h 1149974"/>
              <a:gd name="connsiteX4" fmla="*/ 1800511 w 1800510"/>
              <a:gd name="connsiteY4" fmla="*/ 574990 h 1149974"/>
              <a:gd name="connsiteX5" fmla="*/ 1384838 w 1800510"/>
              <a:gd name="connsiteY5" fmla="*/ 1059572 h 1149974"/>
              <a:gd name="connsiteX6" fmla="*/ 900256 w 1800510"/>
              <a:gd name="connsiteY6" fmla="*/ 1149977 h 1149974"/>
              <a:gd name="connsiteX7" fmla="*/ 415673 w 1800510"/>
              <a:gd name="connsiteY7" fmla="*/ 1059572 h 1149974"/>
              <a:gd name="connsiteX8" fmla="*/ 1 w 1800510"/>
              <a:gd name="connsiteY8" fmla="*/ 574989 h 1149974"/>
              <a:gd name="connsiteX9" fmla="*/ 0 w 1800510"/>
              <a:gd name="connsiteY9" fmla="*/ 574987 h 1149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0510" h="1149974">
                <a:moveTo>
                  <a:pt x="0" y="574987"/>
                </a:moveTo>
                <a:cubicBezTo>
                  <a:pt x="1" y="378737"/>
                  <a:pt x="156717" y="196041"/>
                  <a:pt x="415674" y="90405"/>
                </a:cubicBezTo>
                <a:cubicBezTo>
                  <a:pt x="560396" y="31369"/>
                  <a:pt x="728535" y="1"/>
                  <a:pt x="900256" y="1"/>
                </a:cubicBezTo>
                <a:cubicBezTo>
                  <a:pt x="1071978" y="1"/>
                  <a:pt x="1240117" y="31370"/>
                  <a:pt x="1384839" y="90406"/>
                </a:cubicBezTo>
                <a:cubicBezTo>
                  <a:pt x="1643796" y="196042"/>
                  <a:pt x="1800511" y="378739"/>
                  <a:pt x="1800511" y="574990"/>
                </a:cubicBezTo>
                <a:cubicBezTo>
                  <a:pt x="1800511" y="771240"/>
                  <a:pt x="1643795" y="953937"/>
                  <a:pt x="1384838" y="1059572"/>
                </a:cubicBezTo>
                <a:cubicBezTo>
                  <a:pt x="1240116" y="1118608"/>
                  <a:pt x="1071977" y="1149977"/>
                  <a:pt x="900256" y="1149977"/>
                </a:cubicBezTo>
                <a:cubicBezTo>
                  <a:pt x="728535" y="1149977"/>
                  <a:pt x="560395" y="1118608"/>
                  <a:pt x="415673" y="1059572"/>
                </a:cubicBezTo>
                <a:cubicBezTo>
                  <a:pt x="156716" y="953936"/>
                  <a:pt x="0" y="771239"/>
                  <a:pt x="1" y="574989"/>
                </a:cubicBezTo>
                <a:cubicBezTo>
                  <a:pt x="1" y="574988"/>
                  <a:pt x="0" y="574988"/>
                  <a:pt x="0" y="574987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286539" tIns="191270" rIns="286539" bIns="19127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>
                <a:cs typeface="B Nazanin" pitchFamily="2" charset="-78"/>
              </a:rPr>
              <a:t>شناسایی و اجرای پروژه‌های ارزش‌زا</a:t>
            </a:r>
            <a:endParaRPr lang="en-US" sz="1800" kern="1200" dirty="0">
              <a:cs typeface="B Nazanin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694604" y="3623836"/>
            <a:ext cx="1800510" cy="1149974"/>
          </a:xfrm>
          <a:custGeom>
            <a:avLst/>
            <a:gdLst>
              <a:gd name="connsiteX0" fmla="*/ 0 w 1800510"/>
              <a:gd name="connsiteY0" fmla="*/ 574987 h 1149974"/>
              <a:gd name="connsiteX1" fmla="*/ 415674 w 1800510"/>
              <a:gd name="connsiteY1" fmla="*/ 90405 h 1149974"/>
              <a:gd name="connsiteX2" fmla="*/ 900256 w 1800510"/>
              <a:gd name="connsiteY2" fmla="*/ 1 h 1149974"/>
              <a:gd name="connsiteX3" fmla="*/ 1384839 w 1800510"/>
              <a:gd name="connsiteY3" fmla="*/ 90406 h 1149974"/>
              <a:gd name="connsiteX4" fmla="*/ 1800511 w 1800510"/>
              <a:gd name="connsiteY4" fmla="*/ 574990 h 1149974"/>
              <a:gd name="connsiteX5" fmla="*/ 1384838 w 1800510"/>
              <a:gd name="connsiteY5" fmla="*/ 1059572 h 1149974"/>
              <a:gd name="connsiteX6" fmla="*/ 900256 w 1800510"/>
              <a:gd name="connsiteY6" fmla="*/ 1149977 h 1149974"/>
              <a:gd name="connsiteX7" fmla="*/ 415673 w 1800510"/>
              <a:gd name="connsiteY7" fmla="*/ 1059572 h 1149974"/>
              <a:gd name="connsiteX8" fmla="*/ 1 w 1800510"/>
              <a:gd name="connsiteY8" fmla="*/ 574989 h 1149974"/>
              <a:gd name="connsiteX9" fmla="*/ 0 w 1800510"/>
              <a:gd name="connsiteY9" fmla="*/ 574987 h 1149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0510" h="1149974">
                <a:moveTo>
                  <a:pt x="0" y="574987"/>
                </a:moveTo>
                <a:cubicBezTo>
                  <a:pt x="1" y="378737"/>
                  <a:pt x="156717" y="196041"/>
                  <a:pt x="415674" y="90405"/>
                </a:cubicBezTo>
                <a:cubicBezTo>
                  <a:pt x="560396" y="31369"/>
                  <a:pt x="728535" y="1"/>
                  <a:pt x="900256" y="1"/>
                </a:cubicBezTo>
                <a:cubicBezTo>
                  <a:pt x="1071978" y="1"/>
                  <a:pt x="1240117" y="31370"/>
                  <a:pt x="1384839" y="90406"/>
                </a:cubicBezTo>
                <a:cubicBezTo>
                  <a:pt x="1643796" y="196042"/>
                  <a:pt x="1800511" y="378739"/>
                  <a:pt x="1800511" y="574990"/>
                </a:cubicBezTo>
                <a:cubicBezTo>
                  <a:pt x="1800511" y="771240"/>
                  <a:pt x="1643795" y="953937"/>
                  <a:pt x="1384838" y="1059572"/>
                </a:cubicBezTo>
                <a:cubicBezTo>
                  <a:pt x="1240116" y="1118608"/>
                  <a:pt x="1071977" y="1149977"/>
                  <a:pt x="900256" y="1149977"/>
                </a:cubicBezTo>
                <a:cubicBezTo>
                  <a:pt x="728535" y="1149977"/>
                  <a:pt x="560395" y="1118608"/>
                  <a:pt x="415673" y="1059572"/>
                </a:cubicBezTo>
                <a:cubicBezTo>
                  <a:pt x="156716" y="953936"/>
                  <a:pt x="0" y="771239"/>
                  <a:pt x="1" y="574989"/>
                </a:cubicBezTo>
                <a:cubicBezTo>
                  <a:pt x="1" y="574988"/>
                  <a:pt x="0" y="574988"/>
                  <a:pt x="0" y="574987"/>
                </a:cubicBez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283999" tIns="188730" rIns="283999" bIns="18873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>
                <a:cs typeface="B Nazanin" pitchFamily="2" charset="-78"/>
              </a:rPr>
              <a:t>گردآوری منابع مالی با حداقل هزینه </a:t>
            </a:r>
            <a:endParaRPr lang="en-US" sz="1600" kern="12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5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دو حوزۀ اصلی در امور مالی</a:t>
            </a:r>
            <a:endParaRPr lang="fa-I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a-IR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تصمیمات سرمایه‌گذاری</a:t>
            </a:r>
            <a:endParaRPr lang="en-US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تصمیمات تأمین مالی</a:t>
            </a:r>
            <a:endParaRPr lang="en-US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fa-IR" sz="4800" dirty="0" smtClean="0">
                <a:cs typeface="+mj-cs"/>
              </a:rPr>
              <a:t>در چه پروژه‌هایی سرمایه‌گذاری کنیم؟</a:t>
            </a:r>
            <a:endParaRPr lang="fa-IR" sz="4800" dirty="0"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fa-IR" sz="4800" dirty="0" smtClean="0"/>
              <a:t>چه‌گونه      پول پروژه‌ها   را پرداخت کنیم؟</a:t>
            </a:r>
            <a:endParaRPr lang="fa-IR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بیشینه‌سازی ارزش در دنیای واقعی</a:t>
            </a:r>
          </a:p>
        </p:txBody>
      </p:sp>
      <p:sp>
        <p:nvSpPr>
          <p:cNvPr id="10" name="Freeform 9"/>
          <p:cNvSpPr/>
          <p:nvPr/>
        </p:nvSpPr>
        <p:spPr>
          <a:xfrm>
            <a:off x="504296" y="2172480"/>
            <a:ext cx="1824190" cy="1824190"/>
          </a:xfrm>
          <a:custGeom>
            <a:avLst/>
            <a:gdLst>
              <a:gd name="connsiteX0" fmla="*/ 0 w 1824190"/>
              <a:gd name="connsiteY0" fmla="*/ 912095 h 1824190"/>
              <a:gd name="connsiteX1" fmla="*/ 267147 w 1824190"/>
              <a:gd name="connsiteY1" fmla="*/ 267147 h 1824190"/>
              <a:gd name="connsiteX2" fmla="*/ 912096 w 1824190"/>
              <a:gd name="connsiteY2" fmla="*/ 1 h 1824190"/>
              <a:gd name="connsiteX3" fmla="*/ 1557044 w 1824190"/>
              <a:gd name="connsiteY3" fmla="*/ 267148 h 1824190"/>
              <a:gd name="connsiteX4" fmla="*/ 1824190 w 1824190"/>
              <a:gd name="connsiteY4" fmla="*/ 912097 h 1824190"/>
              <a:gd name="connsiteX5" fmla="*/ 1557043 w 1824190"/>
              <a:gd name="connsiteY5" fmla="*/ 1557046 h 1824190"/>
              <a:gd name="connsiteX6" fmla="*/ 912094 w 1824190"/>
              <a:gd name="connsiteY6" fmla="*/ 1824192 h 1824190"/>
              <a:gd name="connsiteX7" fmla="*/ 267145 w 1824190"/>
              <a:gd name="connsiteY7" fmla="*/ 1557045 h 1824190"/>
              <a:gd name="connsiteX8" fmla="*/ -1 w 1824190"/>
              <a:gd name="connsiteY8" fmla="*/ 912096 h 1824190"/>
              <a:gd name="connsiteX9" fmla="*/ 0 w 1824190"/>
              <a:gd name="connsiteY9" fmla="*/ 912095 h 18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190" h="1824190">
                <a:moveTo>
                  <a:pt x="0" y="912095"/>
                </a:moveTo>
                <a:cubicBezTo>
                  <a:pt x="0" y="670192"/>
                  <a:pt x="96096" y="438197"/>
                  <a:pt x="267147" y="267147"/>
                </a:cubicBezTo>
                <a:cubicBezTo>
                  <a:pt x="438198" y="96096"/>
                  <a:pt x="670193" y="1"/>
                  <a:pt x="912096" y="1"/>
                </a:cubicBezTo>
                <a:cubicBezTo>
                  <a:pt x="1153999" y="1"/>
                  <a:pt x="1385994" y="96097"/>
                  <a:pt x="1557044" y="267148"/>
                </a:cubicBezTo>
                <a:cubicBezTo>
                  <a:pt x="1728095" y="438199"/>
                  <a:pt x="1824190" y="670194"/>
                  <a:pt x="1824190" y="912097"/>
                </a:cubicBezTo>
                <a:cubicBezTo>
                  <a:pt x="1824190" y="1154000"/>
                  <a:pt x="1728094" y="1385995"/>
                  <a:pt x="1557043" y="1557046"/>
                </a:cubicBezTo>
                <a:cubicBezTo>
                  <a:pt x="1385992" y="1728097"/>
                  <a:pt x="1153997" y="1824192"/>
                  <a:pt x="912094" y="1824192"/>
                </a:cubicBezTo>
                <a:cubicBezTo>
                  <a:pt x="670191" y="1824192"/>
                  <a:pt x="438196" y="1728096"/>
                  <a:pt x="267145" y="1557045"/>
                </a:cubicBezTo>
                <a:cubicBezTo>
                  <a:pt x="96094" y="1385994"/>
                  <a:pt x="-1" y="1153999"/>
                  <a:pt x="-1" y="912096"/>
                </a:cubicBezTo>
                <a:lnTo>
                  <a:pt x="0" y="912095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2547" tIns="292546" rIns="292547" bIns="292546" numCol="1" spcCol="1270" anchor="ctr" anchorCtr="0">
            <a:noAutofit/>
          </a:bodyPr>
          <a:lstStyle/>
          <a:p>
            <a:pPr lvl="0" algn="ctr" defTabSz="889000" rtl="1"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ارزش فعلی جریان‌های نقدی ورودی</a:t>
            </a:r>
            <a:endParaRPr lang="en-US" sz="20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2476610" y="2555560"/>
            <a:ext cx="1058030" cy="1058030"/>
          </a:xfrm>
          <a:custGeom>
            <a:avLst/>
            <a:gdLst>
              <a:gd name="connsiteX0" fmla="*/ 140242 w 1058030"/>
              <a:gd name="connsiteY0" fmla="*/ 404591 h 1058030"/>
              <a:gd name="connsiteX1" fmla="*/ 917788 w 1058030"/>
              <a:gd name="connsiteY1" fmla="*/ 404591 h 1058030"/>
              <a:gd name="connsiteX2" fmla="*/ 917788 w 1058030"/>
              <a:gd name="connsiteY2" fmla="*/ 653439 h 1058030"/>
              <a:gd name="connsiteX3" fmla="*/ 140242 w 1058030"/>
              <a:gd name="connsiteY3" fmla="*/ 653439 h 1058030"/>
              <a:gd name="connsiteX4" fmla="*/ 140242 w 1058030"/>
              <a:gd name="connsiteY4" fmla="*/ 404591 h 105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030" h="1058030">
                <a:moveTo>
                  <a:pt x="140242" y="404591"/>
                </a:moveTo>
                <a:lnTo>
                  <a:pt x="917788" y="404591"/>
                </a:lnTo>
                <a:lnTo>
                  <a:pt x="917788" y="653439"/>
                </a:lnTo>
                <a:lnTo>
                  <a:pt x="140242" y="653439"/>
                </a:lnTo>
                <a:lnTo>
                  <a:pt x="140242" y="40459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242" tIns="404591" rIns="140242" bIns="404591" numCol="1" spcCol="1270" anchor="ctr" anchorCtr="0">
            <a:noAutofit/>
          </a:bodyPr>
          <a:lstStyle/>
          <a:p>
            <a:pPr lvl="0" algn="ctr" defTabSz="711200" rtl="1">
              <a:spcBef>
                <a:spcPct val="0"/>
              </a:spcBef>
              <a:spcAft>
                <a:spcPct val="35000"/>
              </a:spcAft>
            </a:pPr>
            <a:endParaRPr lang="fa-IR" sz="1600" kern="1200"/>
          </a:p>
        </p:txBody>
      </p:sp>
      <p:sp>
        <p:nvSpPr>
          <p:cNvPr id="12" name="Freeform 11"/>
          <p:cNvSpPr/>
          <p:nvPr/>
        </p:nvSpPr>
        <p:spPr>
          <a:xfrm>
            <a:off x="3682764" y="2172480"/>
            <a:ext cx="1824190" cy="1824190"/>
          </a:xfrm>
          <a:custGeom>
            <a:avLst/>
            <a:gdLst>
              <a:gd name="connsiteX0" fmla="*/ 0 w 1824190"/>
              <a:gd name="connsiteY0" fmla="*/ 912095 h 1824190"/>
              <a:gd name="connsiteX1" fmla="*/ 267147 w 1824190"/>
              <a:gd name="connsiteY1" fmla="*/ 267147 h 1824190"/>
              <a:gd name="connsiteX2" fmla="*/ 912096 w 1824190"/>
              <a:gd name="connsiteY2" fmla="*/ 1 h 1824190"/>
              <a:gd name="connsiteX3" fmla="*/ 1557044 w 1824190"/>
              <a:gd name="connsiteY3" fmla="*/ 267148 h 1824190"/>
              <a:gd name="connsiteX4" fmla="*/ 1824190 w 1824190"/>
              <a:gd name="connsiteY4" fmla="*/ 912097 h 1824190"/>
              <a:gd name="connsiteX5" fmla="*/ 1557043 w 1824190"/>
              <a:gd name="connsiteY5" fmla="*/ 1557046 h 1824190"/>
              <a:gd name="connsiteX6" fmla="*/ 912094 w 1824190"/>
              <a:gd name="connsiteY6" fmla="*/ 1824192 h 1824190"/>
              <a:gd name="connsiteX7" fmla="*/ 267145 w 1824190"/>
              <a:gd name="connsiteY7" fmla="*/ 1557045 h 1824190"/>
              <a:gd name="connsiteX8" fmla="*/ -1 w 1824190"/>
              <a:gd name="connsiteY8" fmla="*/ 912096 h 1824190"/>
              <a:gd name="connsiteX9" fmla="*/ 0 w 1824190"/>
              <a:gd name="connsiteY9" fmla="*/ 912095 h 18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190" h="1824190">
                <a:moveTo>
                  <a:pt x="0" y="912095"/>
                </a:moveTo>
                <a:cubicBezTo>
                  <a:pt x="0" y="670192"/>
                  <a:pt x="96096" y="438197"/>
                  <a:pt x="267147" y="267147"/>
                </a:cubicBezTo>
                <a:cubicBezTo>
                  <a:pt x="438198" y="96096"/>
                  <a:pt x="670193" y="1"/>
                  <a:pt x="912096" y="1"/>
                </a:cubicBezTo>
                <a:cubicBezTo>
                  <a:pt x="1153999" y="1"/>
                  <a:pt x="1385994" y="96097"/>
                  <a:pt x="1557044" y="267148"/>
                </a:cubicBezTo>
                <a:cubicBezTo>
                  <a:pt x="1728095" y="438199"/>
                  <a:pt x="1824190" y="670194"/>
                  <a:pt x="1824190" y="912097"/>
                </a:cubicBezTo>
                <a:cubicBezTo>
                  <a:pt x="1824190" y="1154000"/>
                  <a:pt x="1728094" y="1385995"/>
                  <a:pt x="1557043" y="1557046"/>
                </a:cubicBezTo>
                <a:cubicBezTo>
                  <a:pt x="1385992" y="1728097"/>
                  <a:pt x="1153997" y="1824192"/>
                  <a:pt x="912094" y="1824192"/>
                </a:cubicBezTo>
                <a:cubicBezTo>
                  <a:pt x="670191" y="1824192"/>
                  <a:pt x="438196" y="1728096"/>
                  <a:pt x="267145" y="1557045"/>
                </a:cubicBezTo>
                <a:cubicBezTo>
                  <a:pt x="96094" y="1385994"/>
                  <a:pt x="-1" y="1153999"/>
                  <a:pt x="-1" y="912096"/>
                </a:cubicBezTo>
                <a:lnTo>
                  <a:pt x="0" y="912095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7009648"/>
              <a:satOff val="10306"/>
              <a:lumOff val="8824"/>
              <a:alphaOff val="0"/>
            </a:schemeClr>
          </a:fillRef>
          <a:effectRef idx="2">
            <a:schemeClr val="accent5">
              <a:hueOff val="-7009648"/>
              <a:satOff val="10306"/>
              <a:lumOff val="88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2547" tIns="292546" rIns="292547" bIns="292546" numCol="1" spcCol="1270" anchor="ctr" anchorCtr="0">
            <a:noAutofit/>
          </a:bodyPr>
          <a:lstStyle/>
          <a:p>
            <a:pPr lvl="0" algn="ctr" defTabSz="889000" rtl="1"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ارزش فعلی جریان‌های نقدی خروجی</a:t>
            </a:r>
            <a:endParaRPr lang="fa-IR" sz="20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5655079" y="2555560"/>
            <a:ext cx="1058030" cy="1058030"/>
          </a:xfrm>
          <a:custGeom>
            <a:avLst/>
            <a:gdLst>
              <a:gd name="connsiteX0" fmla="*/ 140242 w 1058030"/>
              <a:gd name="connsiteY0" fmla="*/ 217954 h 1058030"/>
              <a:gd name="connsiteX1" fmla="*/ 917788 w 1058030"/>
              <a:gd name="connsiteY1" fmla="*/ 217954 h 1058030"/>
              <a:gd name="connsiteX2" fmla="*/ 917788 w 1058030"/>
              <a:gd name="connsiteY2" fmla="*/ 466803 h 1058030"/>
              <a:gd name="connsiteX3" fmla="*/ 140242 w 1058030"/>
              <a:gd name="connsiteY3" fmla="*/ 466803 h 1058030"/>
              <a:gd name="connsiteX4" fmla="*/ 140242 w 1058030"/>
              <a:gd name="connsiteY4" fmla="*/ 217954 h 1058030"/>
              <a:gd name="connsiteX5" fmla="*/ 140242 w 1058030"/>
              <a:gd name="connsiteY5" fmla="*/ 591227 h 1058030"/>
              <a:gd name="connsiteX6" fmla="*/ 917788 w 1058030"/>
              <a:gd name="connsiteY6" fmla="*/ 591227 h 1058030"/>
              <a:gd name="connsiteX7" fmla="*/ 917788 w 1058030"/>
              <a:gd name="connsiteY7" fmla="*/ 840076 h 1058030"/>
              <a:gd name="connsiteX8" fmla="*/ 140242 w 1058030"/>
              <a:gd name="connsiteY8" fmla="*/ 840076 h 1058030"/>
              <a:gd name="connsiteX9" fmla="*/ 140242 w 1058030"/>
              <a:gd name="connsiteY9" fmla="*/ 591227 h 105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8030" h="1058030">
                <a:moveTo>
                  <a:pt x="140242" y="217954"/>
                </a:moveTo>
                <a:lnTo>
                  <a:pt x="917788" y="217954"/>
                </a:lnTo>
                <a:lnTo>
                  <a:pt x="917788" y="466803"/>
                </a:lnTo>
                <a:lnTo>
                  <a:pt x="140242" y="466803"/>
                </a:lnTo>
                <a:lnTo>
                  <a:pt x="140242" y="217954"/>
                </a:lnTo>
                <a:close/>
                <a:moveTo>
                  <a:pt x="140242" y="591227"/>
                </a:moveTo>
                <a:lnTo>
                  <a:pt x="917788" y="591227"/>
                </a:lnTo>
                <a:lnTo>
                  <a:pt x="917788" y="840076"/>
                </a:lnTo>
                <a:lnTo>
                  <a:pt x="140242" y="840076"/>
                </a:lnTo>
                <a:lnTo>
                  <a:pt x="140242" y="59122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4019296"/>
              <a:satOff val="20613"/>
              <a:lumOff val="17647"/>
              <a:alphaOff val="0"/>
            </a:schemeClr>
          </a:fillRef>
          <a:effectRef idx="2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242" tIns="217954" rIns="140242" bIns="217954" numCol="1" spcCol="1270" anchor="ctr" anchorCtr="0">
            <a:noAutofit/>
          </a:bodyPr>
          <a:lstStyle/>
          <a:p>
            <a:pPr lvl="0" algn="ctr" defTabSz="711200" rtl="1">
              <a:spcBef>
                <a:spcPct val="0"/>
              </a:spcBef>
              <a:spcAft>
                <a:spcPct val="35000"/>
              </a:spcAft>
            </a:pPr>
            <a:endParaRPr lang="fa-IR" sz="1600" kern="1200"/>
          </a:p>
        </p:txBody>
      </p:sp>
      <p:sp>
        <p:nvSpPr>
          <p:cNvPr id="14" name="Freeform 13"/>
          <p:cNvSpPr/>
          <p:nvPr/>
        </p:nvSpPr>
        <p:spPr>
          <a:xfrm>
            <a:off x="6861233" y="2172480"/>
            <a:ext cx="1824190" cy="1824190"/>
          </a:xfrm>
          <a:custGeom>
            <a:avLst/>
            <a:gdLst>
              <a:gd name="connsiteX0" fmla="*/ 0 w 1824190"/>
              <a:gd name="connsiteY0" fmla="*/ 912095 h 1824190"/>
              <a:gd name="connsiteX1" fmla="*/ 267147 w 1824190"/>
              <a:gd name="connsiteY1" fmla="*/ 267147 h 1824190"/>
              <a:gd name="connsiteX2" fmla="*/ 912096 w 1824190"/>
              <a:gd name="connsiteY2" fmla="*/ 1 h 1824190"/>
              <a:gd name="connsiteX3" fmla="*/ 1557044 w 1824190"/>
              <a:gd name="connsiteY3" fmla="*/ 267148 h 1824190"/>
              <a:gd name="connsiteX4" fmla="*/ 1824190 w 1824190"/>
              <a:gd name="connsiteY4" fmla="*/ 912097 h 1824190"/>
              <a:gd name="connsiteX5" fmla="*/ 1557043 w 1824190"/>
              <a:gd name="connsiteY5" fmla="*/ 1557046 h 1824190"/>
              <a:gd name="connsiteX6" fmla="*/ 912094 w 1824190"/>
              <a:gd name="connsiteY6" fmla="*/ 1824192 h 1824190"/>
              <a:gd name="connsiteX7" fmla="*/ 267145 w 1824190"/>
              <a:gd name="connsiteY7" fmla="*/ 1557045 h 1824190"/>
              <a:gd name="connsiteX8" fmla="*/ -1 w 1824190"/>
              <a:gd name="connsiteY8" fmla="*/ 912096 h 1824190"/>
              <a:gd name="connsiteX9" fmla="*/ 0 w 1824190"/>
              <a:gd name="connsiteY9" fmla="*/ 912095 h 18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190" h="1824190">
                <a:moveTo>
                  <a:pt x="0" y="912095"/>
                </a:moveTo>
                <a:cubicBezTo>
                  <a:pt x="0" y="670192"/>
                  <a:pt x="96096" y="438197"/>
                  <a:pt x="267147" y="267147"/>
                </a:cubicBezTo>
                <a:cubicBezTo>
                  <a:pt x="438198" y="96096"/>
                  <a:pt x="670193" y="1"/>
                  <a:pt x="912096" y="1"/>
                </a:cubicBezTo>
                <a:cubicBezTo>
                  <a:pt x="1153999" y="1"/>
                  <a:pt x="1385994" y="96097"/>
                  <a:pt x="1557044" y="267148"/>
                </a:cubicBezTo>
                <a:cubicBezTo>
                  <a:pt x="1728095" y="438199"/>
                  <a:pt x="1824190" y="670194"/>
                  <a:pt x="1824190" y="912097"/>
                </a:cubicBezTo>
                <a:cubicBezTo>
                  <a:pt x="1824190" y="1154000"/>
                  <a:pt x="1728094" y="1385995"/>
                  <a:pt x="1557043" y="1557046"/>
                </a:cubicBezTo>
                <a:cubicBezTo>
                  <a:pt x="1385992" y="1728097"/>
                  <a:pt x="1153997" y="1824192"/>
                  <a:pt x="912094" y="1824192"/>
                </a:cubicBezTo>
                <a:cubicBezTo>
                  <a:pt x="670191" y="1824192"/>
                  <a:pt x="438196" y="1728096"/>
                  <a:pt x="267145" y="1557045"/>
                </a:cubicBezTo>
                <a:cubicBezTo>
                  <a:pt x="96094" y="1385994"/>
                  <a:pt x="-1" y="1153999"/>
                  <a:pt x="-1" y="912096"/>
                </a:cubicBezTo>
                <a:lnTo>
                  <a:pt x="0" y="912095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4019296"/>
              <a:satOff val="20613"/>
              <a:lumOff val="17647"/>
              <a:alphaOff val="0"/>
            </a:schemeClr>
          </a:fillRef>
          <a:effectRef idx="2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2547" tIns="292546" rIns="292547" bIns="292546" numCol="1" spcCol="1270" anchor="ctr" anchorCtr="0">
            <a:noAutofit/>
          </a:bodyPr>
          <a:lstStyle/>
          <a:p>
            <a:pPr lvl="0" algn="ctr" defTabSz="889000" rtl="1"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ارزش فعلی خالص</a:t>
            </a:r>
            <a:endParaRPr lang="fa-IR" sz="2000" kern="1200" dirty="0"/>
          </a:p>
        </p:txBody>
      </p:sp>
      <p:sp>
        <p:nvSpPr>
          <p:cNvPr id="7" name="Oval 6"/>
          <p:cNvSpPr/>
          <p:nvPr/>
        </p:nvSpPr>
        <p:spPr>
          <a:xfrm>
            <a:off x="2895600" y="762000"/>
            <a:ext cx="3352800" cy="1219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/>
              <a:t>معیار ارزش فعلی خالص</a:t>
            </a:r>
            <a:endParaRPr lang="fa-IR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4267200"/>
            <a:ext cx="403860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2000" dirty="0" smtClean="0"/>
              <a:t>اگر ارزش فعلی خالص پروژه مثبت باشد، انتخاب می‌شود.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Autofit/>
          </a:bodyPr>
          <a:lstStyle/>
          <a:p>
            <a:pPr algn="ctr"/>
            <a:r>
              <a:rPr lang="fa-IR" sz="25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معیاری برای ارزیابی عملکرد مدیر مالی در طی سالیان</a:t>
            </a:r>
          </a:p>
        </p:txBody>
      </p:sp>
      <p:sp>
        <p:nvSpPr>
          <p:cNvPr id="6" name="Freeform 5"/>
          <p:cNvSpPr/>
          <p:nvPr/>
        </p:nvSpPr>
        <p:spPr>
          <a:xfrm>
            <a:off x="1295400" y="990600"/>
            <a:ext cx="1526485" cy="1526485"/>
          </a:xfrm>
          <a:custGeom>
            <a:avLst/>
            <a:gdLst>
              <a:gd name="connsiteX0" fmla="*/ 0 w 1526485"/>
              <a:gd name="connsiteY0" fmla="*/ 763243 h 1526485"/>
              <a:gd name="connsiteX1" fmla="*/ 223549 w 1526485"/>
              <a:gd name="connsiteY1" fmla="*/ 223549 h 1526485"/>
              <a:gd name="connsiteX2" fmla="*/ 763244 w 1526485"/>
              <a:gd name="connsiteY2" fmla="*/ 1 h 1526485"/>
              <a:gd name="connsiteX3" fmla="*/ 1302938 w 1526485"/>
              <a:gd name="connsiteY3" fmla="*/ 223550 h 1526485"/>
              <a:gd name="connsiteX4" fmla="*/ 1526486 w 1526485"/>
              <a:gd name="connsiteY4" fmla="*/ 763245 h 1526485"/>
              <a:gd name="connsiteX5" fmla="*/ 1302937 w 1526485"/>
              <a:gd name="connsiteY5" fmla="*/ 1302939 h 1526485"/>
              <a:gd name="connsiteX6" fmla="*/ 763242 w 1526485"/>
              <a:gd name="connsiteY6" fmla="*/ 1526488 h 1526485"/>
              <a:gd name="connsiteX7" fmla="*/ 223548 w 1526485"/>
              <a:gd name="connsiteY7" fmla="*/ 1302939 h 1526485"/>
              <a:gd name="connsiteX8" fmla="*/ 0 w 1526485"/>
              <a:gd name="connsiteY8" fmla="*/ 763244 h 1526485"/>
              <a:gd name="connsiteX9" fmla="*/ 0 w 1526485"/>
              <a:gd name="connsiteY9" fmla="*/ 763243 h 152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85" h="1526485">
                <a:moveTo>
                  <a:pt x="0" y="763243"/>
                </a:moveTo>
                <a:cubicBezTo>
                  <a:pt x="0" y="560818"/>
                  <a:pt x="80413" y="366684"/>
                  <a:pt x="223549" y="223549"/>
                </a:cubicBezTo>
                <a:cubicBezTo>
                  <a:pt x="366685" y="80413"/>
                  <a:pt x="560819" y="1"/>
                  <a:pt x="763244" y="1"/>
                </a:cubicBezTo>
                <a:cubicBezTo>
                  <a:pt x="965669" y="1"/>
                  <a:pt x="1159803" y="80414"/>
                  <a:pt x="1302938" y="223550"/>
                </a:cubicBezTo>
                <a:cubicBezTo>
                  <a:pt x="1446074" y="366686"/>
                  <a:pt x="1526486" y="560820"/>
                  <a:pt x="1526486" y="763245"/>
                </a:cubicBezTo>
                <a:cubicBezTo>
                  <a:pt x="1526486" y="965670"/>
                  <a:pt x="1446073" y="1159804"/>
                  <a:pt x="1302937" y="1302939"/>
                </a:cubicBezTo>
                <a:cubicBezTo>
                  <a:pt x="1159801" y="1446075"/>
                  <a:pt x="965667" y="1526488"/>
                  <a:pt x="763242" y="1526488"/>
                </a:cubicBezTo>
                <a:cubicBezTo>
                  <a:pt x="560817" y="1526488"/>
                  <a:pt x="366683" y="1446075"/>
                  <a:pt x="223548" y="1302939"/>
                </a:cubicBezTo>
                <a:cubicBezTo>
                  <a:pt x="80412" y="1159803"/>
                  <a:pt x="0" y="965669"/>
                  <a:pt x="0" y="763244"/>
                </a:cubicBezTo>
                <a:lnTo>
                  <a:pt x="0" y="763243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29" tIns="254028" rIns="254029" bIns="254028" numCol="1" spcCol="1270" anchor="ctr" anchorCtr="0">
            <a:noAutofit/>
            <a:sp3d extrusionH="28000" prstMaterial="matte"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/>
              <a:t>ارزش بازار سهام</a:t>
            </a:r>
            <a:endParaRPr lang="fa-IR" sz="2400" kern="1200" dirty="0"/>
          </a:p>
        </p:txBody>
      </p:sp>
      <p:sp>
        <p:nvSpPr>
          <p:cNvPr id="7" name="Freeform 6"/>
          <p:cNvSpPr/>
          <p:nvPr/>
        </p:nvSpPr>
        <p:spPr>
          <a:xfrm>
            <a:off x="1981200" y="2238839"/>
            <a:ext cx="885361" cy="885361"/>
          </a:xfrm>
          <a:custGeom>
            <a:avLst/>
            <a:gdLst>
              <a:gd name="connsiteX0" fmla="*/ 117355 w 885361"/>
              <a:gd name="connsiteY0" fmla="*/ 338562 h 885361"/>
              <a:gd name="connsiteX1" fmla="*/ 768006 w 885361"/>
              <a:gd name="connsiteY1" fmla="*/ 338562 h 885361"/>
              <a:gd name="connsiteX2" fmla="*/ 768006 w 885361"/>
              <a:gd name="connsiteY2" fmla="*/ 546799 h 885361"/>
              <a:gd name="connsiteX3" fmla="*/ 117355 w 885361"/>
              <a:gd name="connsiteY3" fmla="*/ 546799 h 885361"/>
              <a:gd name="connsiteX4" fmla="*/ 117355 w 885361"/>
              <a:gd name="connsiteY4" fmla="*/ 338562 h 88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361" h="885361">
                <a:moveTo>
                  <a:pt x="117355" y="338562"/>
                </a:moveTo>
                <a:lnTo>
                  <a:pt x="768006" y="338562"/>
                </a:lnTo>
                <a:lnTo>
                  <a:pt x="768006" y="546799"/>
                </a:lnTo>
                <a:lnTo>
                  <a:pt x="117355" y="546799"/>
                </a:lnTo>
                <a:lnTo>
                  <a:pt x="117355" y="338562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z="-227350" prstMaterial="matte"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7355" tIns="338562" rIns="117355" bIns="338562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500" kern="1200"/>
          </a:p>
        </p:txBody>
      </p:sp>
      <p:sp>
        <p:nvSpPr>
          <p:cNvPr id="8" name="Freeform 7"/>
          <p:cNvSpPr/>
          <p:nvPr/>
        </p:nvSpPr>
        <p:spPr>
          <a:xfrm>
            <a:off x="1902515" y="3048000"/>
            <a:ext cx="1526485" cy="1526485"/>
          </a:xfrm>
          <a:custGeom>
            <a:avLst/>
            <a:gdLst>
              <a:gd name="connsiteX0" fmla="*/ 0 w 1526485"/>
              <a:gd name="connsiteY0" fmla="*/ 763243 h 1526485"/>
              <a:gd name="connsiteX1" fmla="*/ 223549 w 1526485"/>
              <a:gd name="connsiteY1" fmla="*/ 223549 h 1526485"/>
              <a:gd name="connsiteX2" fmla="*/ 763244 w 1526485"/>
              <a:gd name="connsiteY2" fmla="*/ 1 h 1526485"/>
              <a:gd name="connsiteX3" fmla="*/ 1302938 w 1526485"/>
              <a:gd name="connsiteY3" fmla="*/ 223550 h 1526485"/>
              <a:gd name="connsiteX4" fmla="*/ 1526486 w 1526485"/>
              <a:gd name="connsiteY4" fmla="*/ 763245 h 1526485"/>
              <a:gd name="connsiteX5" fmla="*/ 1302937 w 1526485"/>
              <a:gd name="connsiteY5" fmla="*/ 1302939 h 1526485"/>
              <a:gd name="connsiteX6" fmla="*/ 763242 w 1526485"/>
              <a:gd name="connsiteY6" fmla="*/ 1526488 h 1526485"/>
              <a:gd name="connsiteX7" fmla="*/ 223548 w 1526485"/>
              <a:gd name="connsiteY7" fmla="*/ 1302939 h 1526485"/>
              <a:gd name="connsiteX8" fmla="*/ 0 w 1526485"/>
              <a:gd name="connsiteY8" fmla="*/ 763244 h 1526485"/>
              <a:gd name="connsiteX9" fmla="*/ 0 w 1526485"/>
              <a:gd name="connsiteY9" fmla="*/ 763243 h 152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85" h="1526485">
                <a:moveTo>
                  <a:pt x="0" y="763243"/>
                </a:moveTo>
                <a:cubicBezTo>
                  <a:pt x="0" y="560818"/>
                  <a:pt x="80413" y="366684"/>
                  <a:pt x="223549" y="223549"/>
                </a:cubicBezTo>
                <a:cubicBezTo>
                  <a:pt x="366685" y="80413"/>
                  <a:pt x="560819" y="1"/>
                  <a:pt x="763244" y="1"/>
                </a:cubicBezTo>
                <a:cubicBezTo>
                  <a:pt x="965669" y="1"/>
                  <a:pt x="1159803" y="80414"/>
                  <a:pt x="1302938" y="223550"/>
                </a:cubicBezTo>
                <a:cubicBezTo>
                  <a:pt x="1446074" y="366686"/>
                  <a:pt x="1526486" y="560820"/>
                  <a:pt x="1526486" y="763245"/>
                </a:cubicBezTo>
                <a:cubicBezTo>
                  <a:pt x="1526486" y="965670"/>
                  <a:pt x="1446073" y="1159804"/>
                  <a:pt x="1302937" y="1302939"/>
                </a:cubicBezTo>
                <a:cubicBezTo>
                  <a:pt x="1159801" y="1446075"/>
                  <a:pt x="965667" y="1526488"/>
                  <a:pt x="763242" y="1526488"/>
                </a:cubicBezTo>
                <a:cubicBezTo>
                  <a:pt x="560817" y="1526488"/>
                  <a:pt x="366683" y="1446075"/>
                  <a:pt x="223548" y="1302939"/>
                </a:cubicBezTo>
                <a:cubicBezTo>
                  <a:pt x="80412" y="1159803"/>
                  <a:pt x="0" y="965669"/>
                  <a:pt x="0" y="763244"/>
                </a:cubicBezTo>
                <a:lnTo>
                  <a:pt x="0" y="763243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29" tIns="254028" rIns="254029" bIns="254028" numCol="1" spcCol="1270" anchor="ctr" anchorCtr="0">
            <a:noAutofit/>
            <a:sp3d extrusionH="28000" prstMaterial="matte"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/>
              <a:t>ارزش دفتری سهام</a:t>
            </a:r>
            <a:endParaRPr lang="fa-IR" sz="2400" kern="1200" dirty="0"/>
          </a:p>
        </p:txBody>
      </p:sp>
      <p:sp>
        <p:nvSpPr>
          <p:cNvPr id="9" name="Freeform 8"/>
          <p:cNvSpPr/>
          <p:nvPr/>
        </p:nvSpPr>
        <p:spPr>
          <a:xfrm rot="461">
            <a:off x="3602644" y="2340137"/>
            <a:ext cx="485422" cy="567852"/>
          </a:xfrm>
          <a:custGeom>
            <a:avLst/>
            <a:gdLst>
              <a:gd name="connsiteX0" fmla="*/ 0 w 485422"/>
              <a:gd name="connsiteY0" fmla="*/ 113570 h 567852"/>
              <a:gd name="connsiteX1" fmla="*/ 242711 w 485422"/>
              <a:gd name="connsiteY1" fmla="*/ 113570 h 567852"/>
              <a:gd name="connsiteX2" fmla="*/ 242711 w 485422"/>
              <a:gd name="connsiteY2" fmla="*/ 0 h 567852"/>
              <a:gd name="connsiteX3" fmla="*/ 485422 w 485422"/>
              <a:gd name="connsiteY3" fmla="*/ 283926 h 567852"/>
              <a:gd name="connsiteX4" fmla="*/ 242711 w 485422"/>
              <a:gd name="connsiteY4" fmla="*/ 567852 h 567852"/>
              <a:gd name="connsiteX5" fmla="*/ 242711 w 485422"/>
              <a:gd name="connsiteY5" fmla="*/ 454282 h 567852"/>
              <a:gd name="connsiteX6" fmla="*/ 0 w 485422"/>
              <a:gd name="connsiteY6" fmla="*/ 454282 h 567852"/>
              <a:gd name="connsiteX7" fmla="*/ 0 w 485422"/>
              <a:gd name="connsiteY7" fmla="*/ 113570 h 567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422" h="567852">
                <a:moveTo>
                  <a:pt x="0" y="113570"/>
                </a:moveTo>
                <a:lnTo>
                  <a:pt x="242711" y="113570"/>
                </a:lnTo>
                <a:lnTo>
                  <a:pt x="242711" y="0"/>
                </a:lnTo>
                <a:lnTo>
                  <a:pt x="485422" y="283926"/>
                </a:lnTo>
                <a:lnTo>
                  <a:pt x="242711" y="567852"/>
                </a:lnTo>
                <a:lnTo>
                  <a:pt x="242711" y="454282"/>
                </a:lnTo>
                <a:lnTo>
                  <a:pt x="0" y="454282"/>
                </a:lnTo>
                <a:lnTo>
                  <a:pt x="0" y="113570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z="-227350" prstMaterial="matte"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113569" rIns="145627" bIns="113570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900" kern="1200"/>
          </a:p>
        </p:txBody>
      </p:sp>
      <p:sp>
        <p:nvSpPr>
          <p:cNvPr id="10" name="Freeform 9"/>
          <p:cNvSpPr/>
          <p:nvPr/>
        </p:nvSpPr>
        <p:spPr>
          <a:xfrm>
            <a:off x="4490830" y="833230"/>
            <a:ext cx="3052970" cy="3052970"/>
          </a:xfrm>
          <a:custGeom>
            <a:avLst/>
            <a:gdLst>
              <a:gd name="connsiteX0" fmla="*/ 0 w 3052970"/>
              <a:gd name="connsiteY0" fmla="*/ 1526485 h 3052970"/>
              <a:gd name="connsiteX1" fmla="*/ 447099 w 3052970"/>
              <a:gd name="connsiteY1" fmla="*/ 447097 h 3052970"/>
              <a:gd name="connsiteX2" fmla="*/ 1526488 w 3052970"/>
              <a:gd name="connsiteY2" fmla="*/ 1 h 3052970"/>
              <a:gd name="connsiteX3" fmla="*/ 2605876 w 3052970"/>
              <a:gd name="connsiteY3" fmla="*/ 447100 h 3052970"/>
              <a:gd name="connsiteX4" fmla="*/ 3052972 w 3052970"/>
              <a:gd name="connsiteY4" fmla="*/ 1526489 h 3052970"/>
              <a:gd name="connsiteX5" fmla="*/ 2605875 w 3052970"/>
              <a:gd name="connsiteY5" fmla="*/ 2605877 h 3052970"/>
              <a:gd name="connsiteX6" fmla="*/ 1526487 w 3052970"/>
              <a:gd name="connsiteY6" fmla="*/ 3052974 h 3052970"/>
              <a:gd name="connsiteX7" fmla="*/ 447099 w 3052970"/>
              <a:gd name="connsiteY7" fmla="*/ 2605876 h 3052970"/>
              <a:gd name="connsiteX8" fmla="*/ 3 w 3052970"/>
              <a:gd name="connsiteY8" fmla="*/ 1526487 h 3052970"/>
              <a:gd name="connsiteX9" fmla="*/ 0 w 3052970"/>
              <a:gd name="connsiteY9" fmla="*/ 1526485 h 305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2970" h="3052970">
                <a:moveTo>
                  <a:pt x="0" y="1526485"/>
                </a:moveTo>
                <a:cubicBezTo>
                  <a:pt x="0" y="1121636"/>
                  <a:pt x="160827" y="733368"/>
                  <a:pt x="447099" y="447097"/>
                </a:cubicBezTo>
                <a:cubicBezTo>
                  <a:pt x="733371" y="160826"/>
                  <a:pt x="1121639" y="1"/>
                  <a:pt x="1526488" y="1"/>
                </a:cubicBezTo>
                <a:cubicBezTo>
                  <a:pt x="1931337" y="1"/>
                  <a:pt x="2319605" y="160828"/>
                  <a:pt x="2605876" y="447100"/>
                </a:cubicBezTo>
                <a:cubicBezTo>
                  <a:pt x="2892147" y="733372"/>
                  <a:pt x="3052972" y="1121640"/>
                  <a:pt x="3052972" y="1526489"/>
                </a:cubicBezTo>
                <a:cubicBezTo>
                  <a:pt x="3052972" y="1931338"/>
                  <a:pt x="2892146" y="2319606"/>
                  <a:pt x="2605875" y="2605877"/>
                </a:cubicBezTo>
                <a:cubicBezTo>
                  <a:pt x="2319603" y="2892148"/>
                  <a:pt x="1931336" y="3052974"/>
                  <a:pt x="1526487" y="3052974"/>
                </a:cubicBezTo>
                <a:cubicBezTo>
                  <a:pt x="1121638" y="3052974"/>
                  <a:pt x="733370" y="2892148"/>
                  <a:pt x="447099" y="2605876"/>
                </a:cubicBezTo>
                <a:cubicBezTo>
                  <a:pt x="160828" y="2319604"/>
                  <a:pt x="2" y="1931336"/>
                  <a:pt x="3" y="1526487"/>
                </a:cubicBezTo>
                <a:cubicBezTo>
                  <a:pt x="2" y="1526486"/>
                  <a:pt x="1" y="1526486"/>
                  <a:pt x="0" y="1526485"/>
                </a:cubicBez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9327" tIns="509327" rIns="509327" bIns="509327" numCol="1" spcCol="1270" anchor="ctr" anchorCtr="0">
            <a:noAutofit/>
            <a:sp3d extrusionH="28000" prstMaterial="matte"/>
          </a:bodyPr>
          <a:lstStyle/>
          <a:p>
            <a:pPr lvl="0" algn="ctr" defTabSz="2178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900" kern="1200" dirty="0" smtClean="0"/>
              <a:t>ارزش افزودۀ بازار</a:t>
            </a:r>
            <a:endParaRPr lang="fa-IR" sz="49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pPr algn="ctr"/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معیاری برای ارزیابی عملکرد مدیر مالی در سالی معین</a:t>
            </a:r>
          </a:p>
        </p:txBody>
      </p:sp>
      <p:sp>
        <p:nvSpPr>
          <p:cNvPr id="6" name="Freeform 5"/>
          <p:cNvSpPr/>
          <p:nvPr/>
        </p:nvSpPr>
        <p:spPr>
          <a:xfrm>
            <a:off x="504296" y="1067580"/>
            <a:ext cx="1824190" cy="1824190"/>
          </a:xfrm>
          <a:custGeom>
            <a:avLst/>
            <a:gdLst>
              <a:gd name="connsiteX0" fmla="*/ 0 w 1824190"/>
              <a:gd name="connsiteY0" fmla="*/ 912095 h 1824190"/>
              <a:gd name="connsiteX1" fmla="*/ 267147 w 1824190"/>
              <a:gd name="connsiteY1" fmla="*/ 267147 h 1824190"/>
              <a:gd name="connsiteX2" fmla="*/ 912096 w 1824190"/>
              <a:gd name="connsiteY2" fmla="*/ 1 h 1824190"/>
              <a:gd name="connsiteX3" fmla="*/ 1557044 w 1824190"/>
              <a:gd name="connsiteY3" fmla="*/ 267148 h 1824190"/>
              <a:gd name="connsiteX4" fmla="*/ 1824190 w 1824190"/>
              <a:gd name="connsiteY4" fmla="*/ 912097 h 1824190"/>
              <a:gd name="connsiteX5" fmla="*/ 1557043 w 1824190"/>
              <a:gd name="connsiteY5" fmla="*/ 1557046 h 1824190"/>
              <a:gd name="connsiteX6" fmla="*/ 912094 w 1824190"/>
              <a:gd name="connsiteY6" fmla="*/ 1824192 h 1824190"/>
              <a:gd name="connsiteX7" fmla="*/ 267145 w 1824190"/>
              <a:gd name="connsiteY7" fmla="*/ 1557045 h 1824190"/>
              <a:gd name="connsiteX8" fmla="*/ -1 w 1824190"/>
              <a:gd name="connsiteY8" fmla="*/ 912096 h 1824190"/>
              <a:gd name="connsiteX9" fmla="*/ 0 w 1824190"/>
              <a:gd name="connsiteY9" fmla="*/ 912095 h 18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190" h="1824190">
                <a:moveTo>
                  <a:pt x="0" y="912095"/>
                </a:moveTo>
                <a:cubicBezTo>
                  <a:pt x="0" y="670192"/>
                  <a:pt x="96096" y="438197"/>
                  <a:pt x="267147" y="267147"/>
                </a:cubicBezTo>
                <a:cubicBezTo>
                  <a:pt x="438198" y="96096"/>
                  <a:pt x="670193" y="1"/>
                  <a:pt x="912096" y="1"/>
                </a:cubicBezTo>
                <a:cubicBezTo>
                  <a:pt x="1153999" y="1"/>
                  <a:pt x="1385994" y="96097"/>
                  <a:pt x="1557044" y="267148"/>
                </a:cubicBezTo>
                <a:cubicBezTo>
                  <a:pt x="1728095" y="438199"/>
                  <a:pt x="1824190" y="670194"/>
                  <a:pt x="1824190" y="912097"/>
                </a:cubicBezTo>
                <a:cubicBezTo>
                  <a:pt x="1824190" y="1154000"/>
                  <a:pt x="1728094" y="1385995"/>
                  <a:pt x="1557043" y="1557046"/>
                </a:cubicBezTo>
                <a:cubicBezTo>
                  <a:pt x="1385992" y="1728097"/>
                  <a:pt x="1153997" y="1824192"/>
                  <a:pt x="912094" y="1824192"/>
                </a:cubicBezTo>
                <a:cubicBezTo>
                  <a:pt x="670191" y="1824192"/>
                  <a:pt x="438196" y="1728096"/>
                  <a:pt x="267145" y="1557045"/>
                </a:cubicBezTo>
                <a:cubicBezTo>
                  <a:pt x="96094" y="1385994"/>
                  <a:pt x="-1" y="1153999"/>
                  <a:pt x="-1" y="912096"/>
                </a:cubicBezTo>
                <a:lnTo>
                  <a:pt x="0" y="91209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087" tIns="295086" rIns="295087" bIns="295086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/>
              <a:t>سود عملیاتی بعد از مالیات</a:t>
            </a:r>
            <a:endParaRPr lang="fa-IR" sz="2200" kern="1200" dirty="0"/>
          </a:p>
        </p:txBody>
      </p:sp>
      <p:sp>
        <p:nvSpPr>
          <p:cNvPr id="9" name="Freeform 8"/>
          <p:cNvSpPr/>
          <p:nvPr/>
        </p:nvSpPr>
        <p:spPr>
          <a:xfrm>
            <a:off x="2476610" y="1450660"/>
            <a:ext cx="1058030" cy="1058030"/>
          </a:xfrm>
          <a:custGeom>
            <a:avLst/>
            <a:gdLst>
              <a:gd name="connsiteX0" fmla="*/ 140242 w 1058030"/>
              <a:gd name="connsiteY0" fmla="*/ 404591 h 1058030"/>
              <a:gd name="connsiteX1" fmla="*/ 917788 w 1058030"/>
              <a:gd name="connsiteY1" fmla="*/ 404591 h 1058030"/>
              <a:gd name="connsiteX2" fmla="*/ 917788 w 1058030"/>
              <a:gd name="connsiteY2" fmla="*/ 653439 h 1058030"/>
              <a:gd name="connsiteX3" fmla="*/ 140242 w 1058030"/>
              <a:gd name="connsiteY3" fmla="*/ 653439 h 1058030"/>
              <a:gd name="connsiteX4" fmla="*/ 140242 w 1058030"/>
              <a:gd name="connsiteY4" fmla="*/ 404591 h 105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030" h="1058030">
                <a:moveTo>
                  <a:pt x="140242" y="404591"/>
                </a:moveTo>
                <a:lnTo>
                  <a:pt x="917788" y="404591"/>
                </a:lnTo>
                <a:lnTo>
                  <a:pt x="917788" y="653439"/>
                </a:lnTo>
                <a:lnTo>
                  <a:pt x="140242" y="653439"/>
                </a:lnTo>
                <a:lnTo>
                  <a:pt x="140242" y="40459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242" tIns="404591" rIns="140242" bIns="404591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800" kern="1200"/>
          </a:p>
        </p:txBody>
      </p:sp>
      <p:sp>
        <p:nvSpPr>
          <p:cNvPr id="10" name="Freeform 9"/>
          <p:cNvSpPr/>
          <p:nvPr/>
        </p:nvSpPr>
        <p:spPr>
          <a:xfrm>
            <a:off x="3682764" y="1067580"/>
            <a:ext cx="1824190" cy="1824190"/>
          </a:xfrm>
          <a:custGeom>
            <a:avLst/>
            <a:gdLst>
              <a:gd name="connsiteX0" fmla="*/ 0 w 1824190"/>
              <a:gd name="connsiteY0" fmla="*/ 912095 h 1824190"/>
              <a:gd name="connsiteX1" fmla="*/ 267147 w 1824190"/>
              <a:gd name="connsiteY1" fmla="*/ 267147 h 1824190"/>
              <a:gd name="connsiteX2" fmla="*/ 912096 w 1824190"/>
              <a:gd name="connsiteY2" fmla="*/ 1 h 1824190"/>
              <a:gd name="connsiteX3" fmla="*/ 1557044 w 1824190"/>
              <a:gd name="connsiteY3" fmla="*/ 267148 h 1824190"/>
              <a:gd name="connsiteX4" fmla="*/ 1824190 w 1824190"/>
              <a:gd name="connsiteY4" fmla="*/ 912097 h 1824190"/>
              <a:gd name="connsiteX5" fmla="*/ 1557043 w 1824190"/>
              <a:gd name="connsiteY5" fmla="*/ 1557046 h 1824190"/>
              <a:gd name="connsiteX6" fmla="*/ 912094 w 1824190"/>
              <a:gd name="connsiteY6" fmla="*/ 1824192 h 1824190"/>
              <a:gd name="connsiteX7" fmla="*/ 267145 w 1824190"/>
              <a:gd name="connsiteY7" fmla="*/ 1557045 h 1824190"/>
              <a:gd name="connsiteX8" fmla="*/ -1 w 1824190"/>
              <a:gd name="connsiteY8" fmla="*/ 912096 h 1824190"/>
              <a:gd name="connsiteX9" fmla="*/ 0 w 1824190"/>
              <a:gd name="connsiteY9" fmla="*/ 912095 h 18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190" h="1824190">
                <a:moveTo>
                  <a:pt x="0" y="912095"/>
                </a:moveTo>
                <a:cubicBezTo>
                  <a:pt x="0" y="670192"/>
                  <a:pt x="96096" y="438197"/>
                  <a:pt x="267147" y="267147"/>
                </a:cubicBezTo>
                <a:cubicBezTo>
                  <a:pt x="438198" y="96096"/>
                  <a:pt x="670193" y="1"/>
                  <a:pt x="912096" y="1"/>
                </a:cubicBezTo>
                <a:cubicBezTo>
                  <a:pt x="1153999" y="1"/>
                  <a:pt x="1385994" y="96097"/>
                  <a:pt x="1557044" y="267148"/>
                </a:cubicBezTo>
                <a:cubicBezTo>
                  <a:pt x="1728095" y="438199"/>
                  <a:pt x="1824190" y="670194"/>
                  <a:pt x="1824190" y="912097"/>
                </a:cubicBezTo>
                <a:cubicBezTo>
                  <a:pt x="1824190" y="1154000"/>
                  <a:pt x="1728094" y="1385995"/>
                  <a:pt x="1557043" y="1557046"/>
                </a:cubicBezTo>
                <a:cubicBezTo>
                  <a:pt x="1385992" y="1728097"/>
                  <a:pt x="1153997" y="1824192"/>
                  <a:pt x="912094" y="1824192"/>
                </a:cubicBezTo>
                <a:cubicBezTo>
                  <a:pt x="670191" y="1824192"/>
                  <a:pt x="438196" y="1728096"/>
                  <a:pt x="267145" y="1557045"/>
                </a:cubicBezTo>
                <a:cubicBezTo>
                  <a:pt x="96094" y="1385994"/>
                  <a:pt x="-1" y="1153999"/>
                  <a:pt x="-1" y="912096"/>
                </a:cubicBezTo>
                <a:lnTo>
                  <a:pt x="0" y="91209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087" tIns="295086" rIns="295087" bIns="295086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/>
              <a:t>هزینۀ سرمایه بعد از مالیات</a:t>
            </a:r>
            <a:endParaRPr lang="fa-IR" sz="22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655079" y="1450660"/>
            <a:ext cx="1058030" cy="1058030"/>
          </a:xfrm>
          <a:custGeom>
            <a:avLst/>
            <a:gdLst>
              <a:gd name="connsiteX0" fmla="*/ 140242 w 1058030"/>
              <a:gd name="connsiteY0" fmla="*/ 217954 h 1058030"/>
              <a:gd name="connsiteX1" fmla="*/ 917788 w 1058030"/>
              <a:gd name="connsiteY1" fmla="*/ 217954 h 1058030"/>
              <a:gd name="connsiteX2" fmla="*/ 917788 w 1058030"/>
              <a:gd name="connsiteY2" fmla="*/ 466803 h 1058030"/>
              <a:gd name="connsiteX3" fmla="*/ 140242 w 1058030"/>
              <a:gd name="connsiteY3" fmla="*/ 466803 h 1058030"/>
              <a:gd name="connsiteX4" fmla="*/ 140242 w 1058030"/>
              <a:gd name="connsiteY4" fmla="*/ 217954 h 1058030"/>
              <a:gd name="connsiteX5" fmla="*/ 140242 w 1058030"/>
              <a:gd name="connsiteY5" fmla="*/ 591227 h 1058030"/>
              <a:gd name="connsiteX6" fmla="*/ 917788 w 1058030"/>
              <a:gd name="connsiteY6" fmla="*/ 591227 h 1058030"/>
              <a:gd name="connsiteX7" fmla="*/ 917788 w 1058030"/>
              <a:gd name="connsiteY7" fmla="*/ 840076 h 1058030"/>
              <a:gd name="connsiteX8" fmla="*/ 140242 w 1058030"/>
              <a:gd name="connsiteY8" fmla="*/ 840076 h 1058030"/>
              <a:gd name="connsiteX9" fmla="*/ 140242 w 1058030"/>
              <a:gd name="connsiteY9" fmla="*/ 591227 h 105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8030" h="1058030">
                <a:moveTo>
                  <a:pt x="140242" y="217954"/>
                </a:moveTo>
                <a:lnTo>
                  <a:pt x="917788" y="217954"/>
                </a:lnTo>
                <a:lnTo>
                  <a:pt x="917788" y="466803"/>
                </a:lnTo>
                <a:lnTo>
                  <a:pt x="140242" y="466803"/>
                </a:lnTo>
                <a:lnTo>
                  <a:pt x="140242" y="217954"/>
                </a:lnTo>
                <a:close/>
                <a:moveTo>
                  <a:pt x="140242" y="591227"/>
                </a:moveTo>
                <a:lnTo>
                  <a:pt x="917788" y="591227"/>
                </a:lnTo>
                <a:lnTo>
                  <a:pt x="917788" y="840076"/>
                </a:lnTo>
                <a:lnTo>
                  <a:pt x="140242" y="840076"/>
                </a:lnTo>
                <a:lnTo>
                  <a:pt x="140242" y="59122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242" tIns="217954" rIns="140242" bIns="21795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800" kern="1200"/>
          </a:p>
        </p:txBody>
      </p:sp>
      <p:sp>
        <p:nvSpPr>
          <p:cNvPr id="12" name="Freeform 11"/>
          <p:cNvSpPr/>
          <p:nvPr/>
        </p:nvSpPr>
        <p:spPr>
          <a:xfrm>
            <a:off x="6861233" y="1067580"/>
            <a:ext cx="1824190" cy="1824190"/>
          </a:xfrm>
          <a:custGeom>
            <a:avLst/>
            <a:gdLst>
              <a:gd name="connsiteX0" fmla="*/ 0 w 1824190"/>
              <a:gd name="connsiteY0" fmla="*/ 912095 h 1824190"/>
              <a:gd name="connsiteX1" fmla="*/ 267147 w 1824190"/>
              <a:gd name="connsiteY1" fmla="*/ 267147 h 1824190"/>
              <a:gd name="connsiteX2" fmla="*/ 912096 w 1824190"/>
              <a:gd name="connsiteY2" fmla="*/ 1 h 1824190"/>
              <a:gd name="connsiteX3" fmla="*/ 1557044 w 1824190"/>
              <a:gd name="connsiteY3" fmla="*/ 267148 h 1824190"/>
              <a:gd name="connsiteX4" fmla="*/ 1824190 w 1824190"/>
              <a:gd name="connsiteY4" fmla="*/ 912097 h 1824190"/>
              <a:gd name="connsiteX5" fmla="*/ 1557043 w 1824190"/>
              <a:gd name="connsiteY5" fmla="*/ 1557046 h 1824190"/>
              <a:gd name="connsiteX6" fmla="*/ 912094 w 1824190"/>
              <a:gd name="connsiteY6" fmla="*/ 1824192 h 1824190"/>
              <a:gd name="connsiteX7" fmla="*/ 267145 w 1824190"/>
              <a:gd name="connsiteY7" fmla="*/ 1557045 h 1824190"/>
              <a:gd name="connsiteX8" fmla="*/ -1 w 1824190"/>
              <a:gd name="connsiteY8" fmla="*/ 912096 h 1824190"/>
              <a:gd name="connsiteX9" fmla="*/ 0 w 1824190"/>
              <a:gd name="connsiteY9" fmla="*/ 912095 h 18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190" h="1824190">
                <a:moveTo>
                  <a:pt x="0" y="912095"/>
                </a:moveTo>
                <a:cubicBezTo>
                  <a:pt x="0" y="670192"/>
                  <a:pt x="96096" y="438197"/>
                  <a:pt x="267147" y="267147"/>
                </a:cubicBezTo>
                <a:cubicBezTo>
                  <a:pt x="438198" y="96096"/>
                  <a:pt x="670193" y="1"/>
                  <a:pt x="912096" y="1"/>
                </a:cubicBezTo>
                <a:cubicBezTo>
                  <a:pt x="1153999" y="1"/>
                  <a:pt x="1385994" y="96097"/>
                  <a:pt x="1557044" y="267148"/>
                </a:cubicBezTo>
                <a:cubicBezTo>
                  <a:pt x="1728095" y="438199"/>
                  <a:pt x="1824190" y="670194"/>
                  <a:pt x="1824190" y="912097"/>
                </a:cubicBezTo>
                <a:cubicBezTo>
                  <a:pt x="1824190" y="1154000"/>
                  <a:pt x="1728094" y="1385995"/>
                  <a:pt x="1557043" y="1557046"/>
                </a:cubicBezTo>
                <a:cubicBezTo>
                  <a:pt x="1385992" y="1728097"/>
                  <a:pt x="1153997" y="1824192"/>
                  <a:pt x="912094" y="1824192"/>
                </a:cubicBezTo>
                <a:cubicBezTo>
                  <a:pt x="670191" y="1824192"/>
                  <a:pt x="438196" y="1728096"/>
                  <a:pt x="267145" y="1557045"/>
                </a:cubicBezTo>
                <a:cubicBezTo>
                  <a:pt x="96094" y="1385994"/>
                  <a:pt x="-1" y="1153999"/>
                  <a:pt x="-1" y="912096"/>
                </a:cubicBezTo>
                <a:lnTo>
                  <a:pt x="0" y="91209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087" tIns="295086" rIns="295087" bIns="295086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/>
              <a:t>ارزش افزودۀ اقتصادی</a:t>
            </a:r>
            <a:endParaRPr lang="fa-IR" sz="22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534776" y="2556528"/>
            <a:ext cx="1824190" cy="1824190"/>
          </a:xfrm>
          <a:custGeom>
            <a:avLst/>
            <a:gdLst>
              <a:gd name="connsiteX0" fmla="*/ 0 w 1824190"/>
              <a:gd name="connsiteY0" fmla="*/ 912095 h 1824190"/>
              <a:gd name="connsiteX1" fmla="*/ 267147 w 1824190"/>
              <a:gd name="connsiteY1" fmla="*/ 267147 h 1824190"/>
              <a:gd name="connsiteX2" fmla="*/ 912096 w 1824190"/>
              <a:gd name="connsiteY2" fmla="*/ 1 h 1824190"/>
              <a:gd name="connsiteX3" fmla="*/ 1557044 w 1824190"/>
              <a:gd name="connsiteY3" fmla="*/ 267148 h 1824190"/>
              <a:gd name="connsiteX4" fmla="*/ 1824190 w 1824190"/>
              <a:gd name="connsiteY4" fmla="*/ 912097 h 1824190"/>
              <a:gd name="connsiteX5" fmla="*/ 1557043 w 1824190"/>
              <a:gd name="connsiteY5" fmla="*/ 1557046 h 1824190"/>
              <a:gd name="connsiteX6" fmla="*/ 912094 w 1824190"/>
              <a:gd name="connsiteY6" fmla="*/ 1824192 h 1824190"/>
              <a:gd name="connsiteX7" fmla="*/ 267145 w 1824190"/>
              <a:gd name="connsiteY7" fmla="*/ 1557045 h 1824190"/>
              <a:gd name="connsiteX8" fmla="*/ -1 w 1824190"/>
              <a:gd name="connsiteY8" fmla="*/ 912096 h 1824190"/>
              <a:gd name="connsiteX9" fmla="*/ 0 w 1824190"/>
              <a:gd name="connsiteY9" fmla="*/ 912095 h 18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190" h="1824190">
                <a:moveTo>
                  <a:pt x="0" y="912095"/>
                </a:moveTo>
                <a:cubicBezTo>
                  <a:pt x="0" y="670192"/>
                  <a:pt x="96096" y="438197"/>
                  <a:pt x="267147" y="267147"/>
                </a:cubicBezTo>
                <a:cubicBezTo>
                  <a:pt x="438198" y="96096"/>
                  <a:pt x="670193" y="1"/>
                  <a:pt x="912096" y="1"/>
                </a:cubicBezTo>
                <a:cubicBezTo>
                  <a:pt x="1153999" y="1"/>
                  <a:pt x="1385994" y="96097"/>
                  <a:pt x="1557044" y="267148"/>
                </a:cubicBezTo>
                <a:cubicBezTo>
                  <a:pt x="1728095" y="438199"/>
                  <a:pt x="1824190" y="670194"/>
                  <a:pt x="1824190" y="912097"/>
                </a:cubicBezTo>
                <a:cubicBezTo>
                  <a:pt x="1824190" y="1154000"/>
                  <a:pt x="1728094" y="1385995"/>
                  <a:pt x="1557043" y="1557046"/>
                </a:cubicBezTo>
                <a:cubicBezTo>
                  <a:pt x="1385992" y="1728097"/>
                  <a:pt x="1153997" y="1824192"/>
                  <a:pt x="912094" y="1824192"/>
                </a:cubicBezTo>
                <a:cubicBezTo>
                  <a:pt x="670191" y="1824192"/>
                  <a:pt x="438196" y="1728096"/>
                  <a:pt x="267145" y="1557045"/>
                </a:cubicBezTo>
                <a:cubicBezTo>
                  <a:pt x="96094" y="1385994"/>
                  <a:pt x="-1" y="1153999"/>
                  <a:pt x="-1" y="912096"/>
                </a:cubicBezTo>
                <a:lnTo>
                  <a:pt x="0" y="912095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0007" tIns="290006" rIns="290007" bIns="290006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latin typeface="Times New Roman" pitchFamily="18" charset="0"/>
                <a:cs typeface="Times New Roman" pitchFamily="18" charset="0"/>
              </a:rPr>
              <a:t>EBIT(1-T)</a:t>
            </a:r>
            <a:endParaRPr lang="fa-IR" sz="18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507090" y="2939608"/>
            <a:ext cx="1058030" cy="1058030"/>
          </a:xfrm>
          <a:custGeom>
            <a:avLst/>
            <a:gdLst>
              <a:gd name="connsiteX0" fmla="*/ 140242 w 1058030"/>
              <a:gd name="connsiteY0" fmla="*/ 404591 h 1058030"/>
              <a:gd name="connsiteX1" fmla="*/ 917788 w 1058030"/>
              <a:gd name="connsiteY1" fmla="*/ 404591 h 1058030"/>
              <a:gd name="connsiteX2" fmla="*/ 917788 w 1058030"/>
              <a:gd name="connsiteY2" fmla="*/ 653439 h 1058030"/>
              <a:gd name="connsiteX3" fmla="*/ 140242 w 1058030"/>
              <a:gd name="connsiteY3" fmla="*/ 653439 h 1058030"/>
              <a:gd name="connsiteX4" fmla="*/ 140242 w 1058030"/>
              <a:gd name="connsiteY4" fmla="*/ 404591 h 105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030" h="1058030">
                <a:moveTo>
                  <a:pt x="140242" y="404591"/>
                </a:moveTo>
                <a:lnTo>
                  <a:pt x="917788" y="404591"/>
                </a:lnTo>
                <a:lnTo>
                  <a:pt x="917788" y="653439"/>
                </a:lnTo>
                <a:lnTo>
                  <a:pt x="140242" y="653439"/>
                </a:lnTo>
                <a:lnTo>
                  <a:pt x="140242" y="404591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-70000" extrusionH="1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242" tIns="404591" rIns="140242" bIns="404591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800" b="1" kern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713244" y="2556528"/>
            <a:ext cx="1824190" cy="1824190"/>
          </a:xfrm>
          <a:custGeom>
            <a:avLst/>
            <a:gdLst>
              <a:gd name="connsiteX0" fmla="*/ 0 w 1824190"/>
              <a:gd name="connsiteY0" fmla="*/ 912095 h 1824190"/>
              <a:gd name="connsiteX1" fmla="*/ 267147 w 1824190"/>
              <a:gd name="connsiteY1" fmla="*/ 267147 h 1824190"/>
              <a:gd name="connsiteX2" fmla="*/ 912096 w 1824190"/>
              <a:gd name="connsiteY2" fmla="*/ 1 h 1824190"/>
              <a:gd name="connsiteX3" fmla="*/ 1557044 w 1824190"/>
              <a:gd name="connsiteY3" fmla="*/ 267148 h 1824190"/>
              <a:gd name="connsiteX4" fmla="*/ 1824190 w 1824190"/>
              <a:gd name="connsiteY4" fmla="*/ 912097 h 1824190"/>
              <a:gd name="connsiteX5" fmla="*/ 1557043 w 1824190"/>
              <a:gd name="connsiteY5" fmla="*/ 1557046 h 1824190"/>
              <a:gd name="connsiteX6" fmla="*/ 912094 w 1824190"/>
              <a:gd name="connsiteY6" fmla="*/ 1824192 h 1824190"/>
              <a:gd name="connsiteX7" fmla="*/ 267145 w 1824190"/>
              <a:gd name="connsiteY7" fmla="*/ 1557045 h 1824190"/>
              <a:gd name="connsiteX8" fmla="*/ -1 w 1824190"/>
              <a:gd name="connsiteY8" fmla="*/ 912096 h 1824190"/>
              <a:gd name="connsiteX9" fmla="*/ 0 w 1824190"/>
              <a:gd name="connsiteY9" fmla="*/ 912095 h 18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190" h="1824190">
                <a:moveTo>
                  <a:pt x="0" y="912095"/>
                </a:moveTo>
                <a:cubicBezTo>
                  <a:pt x="0" y="670192"/>
                  <a:pt x="96096" y="438197"/>
                  <a:pt x="267147" y="267147"/>
                </a:cubicBezTo>
                <a:cubicBezTo>
                  <a:pt x="438198" y="96096"/>
                  <a:pt x="670193" y="1"/>
                  <a:pt x="912096" y="1"/>
                </a:cubicBezTo>
                <a:cubicBezTo>
                  <a:pt x="1153999" y="1"/>
                  <a:pt x="1385994" y="96097"/>
                  <a:pt x="1557044" y="267148"/>
                </a:cubicBezTo>
                <a:cubicBezTo>
                  <a:pt x="1728095" y="438199"/>
                  <a:pt x="1824190" y="670194"/>
                  <a:pt x="1824190" y="912097"/>
                </a:cubicBezTo>
                <a:cubicBezTo>
                  <a:pt x="1824190" y="1154000"/>
                  <a:pt x="1728094" y="1385995"/>
                  <a:pt x="1557043" y="1557046"/>
                </a:cubicBezTo>
                <a:cubicBezTo>
                  <a:pt x="1385992" y="1728097"/>
                  <a:pt x="1153997" y="1824192"/>
                  <a:pt x="912094" y="1824192"/>
                </a:cubicBezTo>
                <a:cubicBezTo>
                  <a:pt x="670191" y="1824192"/>
                  <a:pt x="438196" y="1728096"/>
                  <a:pt x="267145" y="1557045"/>
                </a:cubicBezTo>
                <a:cubicBezTo>
                  <a:pt x="96094" y="1385994"/>
                  <a:pt x="-1" y="1153999"/>
                  <a:pt x="-1" y="912096"/>
                </a:cubicBezTo>
                <a:lnTo>
                  <a:pt x="0" y="912095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0007" tIns="290006" rIns="290007" bIns="290006" numCol="1" spcCol="1270" anchor="ctr" anchorCtr="0">
            <a:noAutofit/>
          </a:bodyPr>
          <a:lstStyle/>
          <a:p>
            <a:pPr lvl="0" algn="ctr" defTabSz="777875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50" b="1" kern="1200" dirty="0" smtClean="0">
                <a:latin typeface="Times New Roman" pitchFamily="18" charset="0"/>
                <a:cs typeface="Times New Roman" pitchFamily="18" charset="0"/>
              </a:rPr>
              <a:t>WACC * OC</a:t>
            </a:r>
            <a:endParaRPr lang="fa-IR" sz="175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685559" y="2939608"/>
            <a:ext cx="1058030" cy="1058030"/>
          </a:xfrm>
          <a:custGeom>
            <a:avLst/>
            <a:gdLst>
              <a:gd name="connsiteX0" fmla="*/ 140242 w 1058030"/>
              <a:gd name="connsiteY0" fmla="*/ 217954 h 1058030"/>
              <a:gd name="connsiteX1" fmla="*/ 917788 w 1058030"/>
              <a:gd name="connsiteY1" fmla="*/ 217954 h 1058030"/>
              <a:gd name="connsiteX2" fmla="*/ 917788 w 1058030"/>
              <a:gd name="connsiteY2" fmla="*/ 466803 h 1058030"/>
              <a:gd name="connsiteX3" fmla="*/ 140242 w 1058030"/>
              <a:gd name="connsiteY3" fmla="*/ 466803 h 1058030"/>
              <a:gd name="connsiteX4" fmla="*/ 140242 w 1058030"/>
              <a:gd name="connsiteY4" fmla="*/ 217954 h 1058030"/>
              <a:gd name="connsiteX5" fmla="*/ 140242 w 1058030"/>
              <a:gd name="connsiteY5" fmla="*/ 591227 h 1058030"/>
              <a:gd name="connsiteX6" fmla="*/ 917788 w 1058030"/>
              <a:gd name="connsiteY6" fmla="*/ 591227 h 1058030"/>
              <a:gd name="connsiteX7" fmla="*/ 917788 w 1058030"/>
              <a:gd name="connsiteY7" fmla="*/ 840076 h 1058030"/>
              <a:gd name="connsiteX8" fmla="*/ 140242 w 1058030"/>
              <a:gd name="connsiteY8" fmla="*/ 840076 h 1058030"/>
              <a:gd name="connsiteX9" fmla="*/ 140242 w 1058030"/>
              <a:gd name="connsiteY9" fmla="*/ 591227 h 105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8030" h="1058030">
                <a:moveTo>
                  <a:pt x="140242" y="217954"/>
                </a:moveTo>
                <a:lnTo>
                  <a:pt x="917788" y="217954"/>
                </a:lnTo>
                <a:lnTo>
                  <a:pt x="917788" y="466803"/>
                </a:lnTo>
                <a:lnTo>
                  <a:pt x="140242" y="466803"/>
                </a:lnTo>
                <a:lnTo>
                  <a:pt x="140242" y="217954"/>
                </a:lnTo>
                <a:close/>
                <a:moveTo>
                  <a:pt x="140242" y="591227"/>
                </a:moveTo>
                <a:lnTo>
                  <a:pt x="917788" y="591227"/>
                </a:lnTo>
                <a:lnTo>
                  <a:pt x="917788" y="840076"/>
                </a:lnTo>
                <a:lnTo>
                  <a:pt x="140242" y="840076"/>
                </a:lnTo>
                <a:lnTo>
                  <a:pt x="140242" y="591227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-70000" extrusionH="1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242" tIns="217954" rIns="140242" bIns="21795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800" b="1" kern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891713" y="2556528"/>
            <a:ext cx="1824190" cy="1824190"/>
          </a:xfrm>
          <a:custGeom>
            <a:avLst/>
            <a:gdLst>
              <a:gd name="connsiteX0" fmla="*/ 0 w 1824190"/>
              <a:gd name="connsiteY0" fmla="*/ 912095 h 1824190"/>
              <a:gd name="connsiteX1" fmla="*/ 267147 w 1824190"/>
              <a:gd name="connsiteY1" fmla="*/ 267147 h 1824190"/>
              <a:gd name="connsiteX2" fmla="*/ 912096 w 1824190"/>
              <a:gd name="connsiteY2" fmla="*/ 1 h 1824190"/>
              <a:gd name="connsiteX3" fmla="*/ 1557044 w 1824190"/>
              <a:gd name="connsiteY3" fmla="*/ 267148 h 1824190"/>
              <a:gd name="connsiteX4" fmla="*/ 1824190 w 1824190"/>
              <a:gd name="connsiteY4" fmla="*/ 912097 h 1824190"/>
              <a:gd name="connsiteX5" fmla="*/ 1557043 w 1824190"/>
              <a:gd name="connsiteY5" fmla="*/ 1557046 h 1824190"/>
              <a:gd name="connsiteX6" fmla="*/ 912094 w 1824190"/>
              <a:gd name="connsiteY6" fmla="*/ 1824192 h 1824190"/>
              <a:gd name="connsiteX7" fmla="*/ 267145 w 1824190"/>
              <a:gd name="connsiteY7" fmla="*/ 1557045 h 1824190"/>
              <a:gd name="connsiteX8" fmla="*/ -1 w 1824190"/>
              <a:gd name="connsiteY8" fmla="*/ 912096 h 1824190"/>
              <a:gd name="connsiteX9" fmla="*/ 0 w 1824190"/>
              <a:gd name="connsiteY9" fmla="*/ 912095 h 18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190" h="1824190">
                <a:moveTo>
                  <a:pt x="0" y="912095"/>
                </a:moveTo>
                <a:cubicBezTo>
                  <a:pt x="0" y="670192"/>
                  <a:pt x="96096" y="438197"/>
                  <a:pt x="267147" y="267147"/>
                </a:cubicBezTo>
                <a:cubicBezTo>
                  <a:pt x="438198" y="96096"/>
                  <a:pt x="670193" y="1"/>
                  <a:pt x="912096" y="1"/>
                </a:cubicBezTo>
                <a:cubicBezTo>
                  <a:pt x="1153999" y="1"/>
                  <a:pt x="1385994" y="96097"/>
                  <a:pt x="1557044" y="267148"/>
                </a:cubicBezTo>
                <a:cubicBezTo>
                  <a:pt x="1728095" y="438199"/>
                  <a:pt x="1824190" y="670194"/>
                  <a:pt x="1824190" y="912097"/>
                </a:cubicBezTo>
                <a:cubicBezTo>
                  <a:pt x="1824190" y="1154000"/>
                  <a:pt x="1728094" y="1385995"/>
                  <a:pt x="1557043" y="1557046"/>
                </a:cubicBezTo>
                <a:cubicBezTo>
                  <a:pt x="1385992" y="1728097"/>
                  <a:pt x="1153997" y="1824192"/>
                  <a:pt x="912094" y="1824192"/>
                </a:cubicBezTo>
                <a:cubicBezTo>
                  <a:pt x="670191" y="1824192"/>
                  <a:pt x="438196" y="1728096"/>
                  <a:pt x="267145" y="1557045"/>
                </a:cubicBezTo>
                <a:cubicBezTo>
                  <a:pt x="96094" y="1385994"/>
                  <a:pt x="-1" y="1153999"/>
                  <a:pt x="-1" y="912096"/>
                </a:cubicBezTo>
                <a:lnTo>
                  <a:pt x="0" y="912095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0007" tIns="290006" rIns="290007" bIns="290006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latin typeface="Times New Roman" pitchFamily="18" charset="0"/>
                <a:cs typeface="Times New Roman" pitchFamily="18" charset="0"/>
              </a:rPr>
              <a:t>EVA </a:t>
            </a:r>
            <a:endParaRPr lang="fa-IR" sz="1800" b="1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r>
              <a:rPr lang="fa-IR" sz="4500" b="1" dirty="0" smtClean="0">
                <a:solidFill>
                  <a:srgbClr val="92D05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با تشکر از توجه شما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شرکت یا مؤسسه چیست؟</a:t>
            </a:r>
            <a:endParaRPr lang="fa-IR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03709" y="1940963"/>
            <a:ext cx="1657060" cy="1366728"/>
          </a:xfrm>
          <a:custGeom>
            <a:avLst/>
            <a:gdLst>
              <a:gd name="connsiteX0" fmla="*/ 0 w 1657060"/>
              <a:gd name="connsiteY0" fmla="*/ 136673 h 1366728"/>
              <a:gd name="connsiteX1" fmla="*/ 40031 w 1657060"/>
              <a:gd name="connsiteY1" fmla="*/ 40031 h 1366728"/>
              <a:gd name="connsiteX2" fmla="*/ 136674 w 1657060"/>
              <a:gd name="connsiteY2" fmla="*/ 1 h 1366728"/>
              <a:gd name="connsiteX3" fmla="*/ 1520387 w 1657060"/>
              <a:gd name="connsiteY3" fmla="*/ 0 h 1366728"/>
              <a:gd name="connsiteX4" fmla="*/ 1617029 w 1657060"/>
              <a:gd name="connsiteY4" fmla="*/ 40031 h 1366728"/>
              <a:gd name="connsiteX5" fmla="*/ 1657059 w 1657060"/>
              <a:gd name="connsiteY5" fmla="*/ 136674 h 1366728"/>
              <a:gd name="connsiteX6" fmla="*/ 1657060 w 1657060"/>
              <a:gd name="connsiteY6" fmla="*/ 1230055 h 1366728"/>
              <a:gd name="connsiteX7" fmla="*/ 1617029 w 1657060"/>
              <a:gd name="connsiteY7" fmla="*/ 1326697 h 1366728"/>
              <a:gd name="connsiteX8" fmla="*/ 1520387 w 1657060"/>
              <a:gd name="connsiteY8" fmla="*/ 1366728 h 1366728"/>
              <a:gd name="connsiteX9" fmla="*/ 136673 w 1657060"/>
              <a:gd name="connsiteY9" fmla="*/ 1366728 h 1366728"/>
              <a:gd name="connsiteX10" fmla="*/ 40031 w 1657060"/>
              <a:gd name="connsiteY10" fmla="*/ 1326697 h 1366728"/>
              <a:gd name="connsiteX11" fmla="*/ 0 w 1657060"/>
              <a:gd name="connsiteY11" fmla="*/ 1230055 h 1366728"/>
              <a:gd name="connsiteX12" fmla="*/ 0 w 1657060"/>
              <a:gd name="connsiteY12" fmla="*/ 136673 h 136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57060" h="1366728">
                <a:moveTo>
                  <a:pt x="0" y="136673"/>
                </a:moveTo>
                <a:cubicBezTo>
                  <a:pt x="0" y="100425"/>
                  <a:pt x="14400" y="65662"/>
                  <a:pt x="40031" y="40031"/>
                </a:cubicBezTo>
                <a:cubicBezTo>
                  <a:pt x="65662" y="14400"/>
                  <a:pt x="100426" y="0"/>
                  <a:pt x="136674" y="1"/>
                </a:cubicBezTo>
                <a:lnTo>
                  <a:pt x="1520387" y="0"/>
                </a:lnTo>
                <a:cubicBezTo>
                  <a:pt x="1556635" y="0"/>
                  <a:pt x="1591398" y="14400"/>
                  <a:pt x="1617029" y="40031"/>
                </a:cubicBezTo>
                <a:cubicBezTo>
                  <a:pt x="1642660" y="65662"/>
                  <a:pt x="1657060" y="100426"/>
                  <a:pt x="1657059" y="136674"/>
                </a:cubicBezTo>
                <a:cubicBezTo>
                  <a:pt x="1657059" y="501134"/>
                  <a:pt x="1657060" y="865595"/>
                  <a:pt x="1657060" y="1230055"/>
                </a:cubicBezTo>
                <a:cubicBezTo>
                  <a:pt x="1657060" y="1266303"/>
                  <a:pt x="1642661" y="1301066"/>
                  <a:pt x="1617029" y="1326697"/>
                </a:cubicBezTo>
                <a:cubicBezTo>
                  <a:pt x="1591398" y="1352328"/>
                  <a:pt x="1556634" y="1366728"/>
                  <a:pt x="1520387" y="1366728"/>
                </a:cubicBezTo>
                <a:lnTo>
                  <a:pt x="136673" y="1366728"/>
                </a:lnTo>
                <a:cubicBezTo>
                  <a:pt x="100425" y="1366728"/>
                  <a:pt x="65662" y="1352329"/>
                  <a:pt x="40031" y="1326697"/>
                </a:cubicBezTo>
                <a:cubicBezTo>
                  <a:pt x="14400" y="1301066"/>
                  <a:pt x="0" y="1266302"/>
                  <a:pt x="0" y="1230055"/>
                </a:cubicBezTo>
                <a:lnTo>
                  <a:pt x="0" y="136673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-12700"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837" tIns="63837" rIns="63837" bIns="356708" numCol="1" spcCol="1270" anchor="t" anchorCtr="0">
            <a:noAutofit/>
          </a:bodyPr>
          <a:lstStyle/>
          <a:p>
            <a:pPr marL="171450" lvl="1" indent="-171450" algn="justLow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>
                <a:cs typeface="B Nazanin" pitchFamily="2" charset="-78"/>
              </a:rPr>
              <a:t>پروژه‌های تولیدی</a:t>
            </a:r>
            <a:endParaRPr lang="en-US" sz="1600" kern="1200" dirty="0">
              <a:cs typeface="B Nazanin" pitchFamily="2" charset="-78"/>
            </a:endParaRPr>
          </a:p>
          <a:p>
            <a:pPr marL="171450" lvl="1" indent="-171450" algn="justLow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>
                <a:cs typeface="B Nazanin" pitchFamily="2" charset="-78"/>
              </a:rPr>
              <a:t>پروژه‌های خدماتی</a:t>
            </a:r>
            <a:endParaRPr lang="en-US" sz="1600" kern="1200" dirty="0">
              <a:cs typeface="B Nazanin" pitchFamily="2" charset="-78"/>
            </a:endParaRPr>
          </a:p>
        </p:txBody>
      </p:sp>
      <p:sp>
        <p:nvSpPr>
          <p:cNvPr id="12" name="Shape 11"/>
          <p:cNvSpPr/>
          <p:nvPr/>
        </p:nvSpPr>
        <p:spPr>
          <a:xfrm>
            <a:off x="1435527" y="2268610"/>
            <a:ext cx="1824277" cy="1824277"/>
          </a:xfrm>
          <a:prstGeom prst="leftCircularArrow">
            <a:avLst>
              <a:gd name="adj1" fmla="val 3137"/>
              <a:gd name="adj2" fmla="val 385917"/>
              <a:gd name="adj3" fmla="val 2161428"/>
              <a:gd name="adj4" fmla="val 9024489"/>
              <a:gd name="adj5" fmla="val 3660"/>
            </a:avLst>
          </a:prstGeom>
          <a:scene3d>
            <a:camera prst="orthographicFront"/>
            <a:lightRig rig="chilly" dir="t"/>
          </a:scene3d>
          <a:sp3d z="-70000" extrusionH="1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871944" y="3014821"/>
            <a:ext cx="1472942" cy="585740"/>
          </a:xfrm>
          <a:custGeom>
            <a:avLst/>
            <a:gdLst>
              <a:gd name="connsiteX0" fmla="*/ 0 w 1472942"/>
              <a:gd name="connsiteY0" fmla="*/ 58574 h 585740"/>
              <a:gd name="connsiteX1" fmla="*/ 17156 w 1472942"/>
              <a:gd name="connsiteY1" fmla="*/ 17156 h 585740"/>
              <a:gd name="connsiteX2" fmla="*/ 58574 w 1472942"/>
              <a:gd name="connsiteY2" fmla="*/ 0 h 585740"/>
              <a:gd name="connsiteX3" fmla="*/ 1414368 w 1472942"/>
              <a:gd name="connsiteY3" fmla="*/ 0 h 585740"/>
              <a:gd name="connsiteX4" fmla="*/ 1455786 w 1472942"/>
              <a:gd name="connsiteY4" fmla="*/ 17156 h 585740"/>
              <a:gd name="connsiteX5" fmla="*/ 1472942 w 1472942"/>
              <a:gd name="connsiteY5" fmla="*/ 58574 h 585740"/>
              <a:gd name="connsiteX6" fmla="*/ 1472942 w 1472942"/>
              <a:gd name="connsiteY6" fmla="*/ 527166 h 585740"/>
              <a:gd name="connsiteX7" fmla="*/ 1455786 w 1472942"/>
              <a:gd name="connsiteY7" fmla="*/ 568584 h 585740"/>
              <a:gd name="connsiteX8" fmla="*/ 1414368 w 1472942"/>
              <a:gd name="connsiteY8" fmla="*/ 585740 h 585740"/>
              <a:gd name="connsiteX9" fmla="*/ 58574 w 1472942"/>
              <a:gd name="connsiteY9" fmla="*/ 585740 h 585740"/>
              <a:gd name="connsiteX10" fmla="*/ 17156 w 1472942"/>
              <a:gd name="connsiteY10" fmla="*/ 568584 h 585740"/>
              <a:gd name="connsiteX11" fmla="*/ 0 w 1472942"/>
              <a:gd name="connsiteY11" fmla="*/ 527166 h 585740"/>
              <a:gd name="connsiteX12" fmla="*/ 0 w 1472942"/>
              <a:gd name="connsiteY12" fmla="*/ 58574 h 58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72942" h="585740">
                <a:moveTo>
                  <a:pt x="0" y="58574"/>
                </a:moveTo>
                <a:cubicBezTo>
                  <a:pt x="0" y="43039"/>
                  <a:pt x="6171" y="28141"/>
                  <a:pt x="17156" y="17156"/>
                </a:cubicBezTo>
                <a:cubicBezTo>
                  <a:pt x="28141" y="6171"/>
                  <a:pt x="43039" y="0"/>
                  <a:pt x="58574" y="0"/>
                </a:cubicBezTo>
                <a:lnTo>
                  <a:pt x="1414368" y="0"/>
                </a:lnTo>
                <a:cubicBezTo>
                  <a:pt x="1429903" y="0"/>
                  <a:pt x="1444801" y="6171"/>
                  <a:pt x="1455786" y="17156"/>
                </a:cubicBezTo>
                <a:cubicBezTo>
                  <a:pt x="1466771" y="28141"/>
                  <a:pt x="1472942" y="43039"/>
                  <a:pt x="1472942" y="58574"/>
                </a:cubicBezTo>
                <a:lnTo>
                  <a:pt x="1472942" y="527166"/>
                </a:lnTo>
                <a:cubicBezTo>
                  <a:pt x="1472942" y="542701"/>
                  <a:pt x="1466771" y="557599"/>
                  <a:pt x="1455786" y="568584"/>
                </a:cubicBezTo>
                <a:cubicBezTo>
                  <a:pt x="1444801" y="579569"/>
                  <a:pt x="1429903" y="585740"/>
                  <a:pt x="1414368" y="585740"/>
                </a:cubicBezTo>
                <a:lnTo>
                  <a:pt x="58574" y="585740"/>
                </a:lnTo>
                <a:cubicBezTo>
                  <a:pt x="43039" y="585740"/>
                  <a:pt x="28141" y="579569"/>
                  <a:pt x="17156" y="568584"/>
                </a:cubicBezTo>
                <a:cubicBezTo>
                  <a:pt x="6171" y="557599"/>
                  <a:pt x="0" y="542701"/>
                  <a:pt x="0" y="527166"/>
                </a:cubicBezTo>
                <a:lnTo>
                  <a:pt x="0" y="58574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636" tIns="37476" rIns="47636" bIns="37476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Nazanin" pitchFamily="2" charset="-78"/>
              </a:rPr>
              <a:t>شرکت</a:t>
            </a:r>
            <a:endParaRPr lang="fa-IR" sz="1600" b="1" kern="1200" dirty="0">
              <a:cs typeface="B Nazanin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617416" y="1940963"/>
            <a:ext cx="1657060" cy="1366728"/>
          </a:xfrm>
          <a:custGeom>
            <a:avLst/>
            <a:gdLst>
              <a:gd name="connsiteX0" fmla="*/ 0 w 1657060"/>
              <a:gd name="connsiteY0" fmla="*/ 136673 h 1366728"/>
              <a:gd name="connsiteX1" fmla="*/ 40031 w 1657060"/>
              <a:gd name="connsiteY1" fmla="*/ 40031 h 1366728"/>
              <a:gd name="connsiteX2" fmla="*/ 136674 w 1657060"/>
              <a:gd name="connsiteY2" fmla="*/ 1 h 1366728"/>
              <a:gd name="connsiteX3" fmla="*/ 1520387 w 1657060"/>
              <a:gd name="connsiteY3" fmla="*/ 0 h 1366728"/>
              <a:gd name="connsiteX4" fmla="*/ 1617029 w 1657060"/>
              <a:gd name="connsiteY4" fmla="*/ 40031 h 1366728"/>
              <a:gd name="connsiteX5" fmla="*/ 1657059 w 1657060"/>
              <a:gd name="connsiteY5" fmla="*/ 136674 h 1366728"/>
              <a:gd name="connsiteX6" fmla="*/ 1657060 w 1657060"/>
              <a:gd name="connsiteY6" fmla="*/ 1230055 h 1366728"/>
              <a:gd name="connsiteX7" fmla="*/ 1617029 w 1657060"/>
              <a:gd name="connsiteY7" fmla="*/ 1326697 h 1366728"/>
              <a:gd name="connsiteX8" fmla="*/ 1520387 w 1657060"/>
              <a:gd name="connsiteY8" fmla="*/ 1366728 h 1366728"/>
              <a:gd name="connsiteX9" fmla="*/ 136673 w 1657060"/>
              <a:gd name="connsiteY9" fmla="*/ 1366728 h 1366728"/>
              <a:gd name="connsiteX10" fmla="*/ 40031 w 1657060"/>
              <a:gd name="connsiteY10" fmla="*/ 1326697 h 1366728"/>
              <a:gd name="connsiteX11" fmla="*/ 0 w 1657060"/>
              <a:gd name="connsiteY11" fmla="*/ 1230055 h 1366728"/>
              <a:gd name="connsiteX12" fmla="*/ 0 w 1657060"/>
              <a:gd name="connsiteY12" fmla="*/ 136673 h 136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57060" h="1366728">
                <a:moveTo>
                  <a:pt x="0" y="136673"/>
                </a:moveTo>
                <a:cubicBezTo>
                  <a:pt x="0" y="100425"/>
                  <a:pt x="14400" y="65662"/>
                  <a:pt x="40031" y="40031"/>
                </a:cubicBezTo>
                <a:cubicBezTo>
                  <a:pt x="65662" y="14400"/>
                  <a:pt x="100426" y="0"/>
                  <a:pt x="136674" y="1"/>
                </a:cubicBezTo>
                <a:lnTo>
                  <a:pt x="1520387" y="0"/>
                </a:lnTo>
                <a:cubicBezTo>
                  <a:pt x="1556635" y="0"/>
                  <a:pt x="1591398" y="14400"/>
                  <a:pt x="1617029" y="40031"/>
                </a:cubicBezTo>
                <a:cubicBezTo>
                  <a:pt x="1642660" y="65662"/>
                  <a:pt x="1657060" y="100426"/>
                  <a:pt x="1657059" y="136674"/>
                </a:cubicBezTo>
                <a:cubicBezTo>
                  <a:pt x="1657059" y="501134"/>
                  <a:pt x="1657060" y="865595"/>
                  <a:pt x="1657060" y="1230055"/>
                </a:cubicBezTo>
                <a:cubicBezTo>
                  <a:pt x="1657060" y="1266303"/>
                  <a:pt x="1642661" y="1301066"/>
                  <a:pt x="1617029" y="1326697"/>
                </a:cubicBezTo>
                <a:cubicBezTo>
                  <a:pt x="1591398" y="1352328"/>
                  <a:pt x="1556634" y="1366728"/>
                  <a:pt x="1520387" y="1366728"/>
                </a:cubicBezTo>
                <a:lnTo>
                  <a:pt x="136673" y="1366728"/>
                </a:lnTo>
                <a:cubicBezTo>
                  <a:pt x="100425" y="1366728"/>
                  <a:pt x="65662" y="1352329"/>
                  <a:pt x="40031" y="1326697"/>
                </a:cubicBezTo>
                <a:cubicBezTo>
                  <a:pt x="14400" y="1301066"/>
                  <a:pt x="0" y="1266302"/>
                  <a:pt x="0" y="1230055"/>
                </a:cubicBezTo>
                <a:lnTo>
                  <a:pt x="0" y="136673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-12700" extrusionH="1700" prstMaterial="dkEdge">
            <a:bevelT w="25400" h="6350" prst="softRound"/>
            <a:bevelB w="0" h="0" prst="convex"/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837" tIns="356708" rIns="63837" bIns="63837" numCol="1" spcCol="1270" anchor="t" anchorCtr="0">
            <a:noAutofit/>
          </a:bodyPr>
          <a:lstStyle/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>
                <a:cs typeface="B Nazanin" pitchFamily="2" charset="-78"/>
              </a:rPr>
              <a:t>مدیران، کارکنان</a:t>
            </a:r>
            <a:endParaRPr lang="en-US" sz="1600" kern="1200" dirty="0">
              <a:cs typeface="B Nazanin" pitchFamily="2" charset="-78"/>
            </a:endParaRPr>
          </a:p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>
                <a:cs typeface="B Nazanin" pitchFamily="2" charset="-78"/>
              </a:rPr>
              <a:t>ماشین‌آلات، ملزمات</a:t>
            </a:r>
            <a:endParaRPr lang="en-US" sz="1600" kern="1200" dirty="0">
              <a:cs typeface="B Nazanin" pitchFamily="2" charset="-78"/>
            </a:endParaRPr>
          </a:p>
        </p:txBody>
      </p:sp>
      <p:sp>
        <p:nvSpPr>
          <p:cNvPr id="15" name="Circular Arrow 14"/>
          <p:cNvSpPr/>
          <p:nvPr/>
        </p:nvSpPr>
        <p:spPr>
          <a:xfrm>
            <a:off x="3535426" y="1102180"/>
            <a:ext cx="2036013" cy="2036013"/>
          </a:xfrm>
          <a:prstGeom prst="circularArrow">
            <a:avLst>
              <a:gd name="adj1" fmla="val 2811"/>
              <a:gd name="adj2" fmla="val 343143"/>
              <a:gd name="adj3" fmla="val 19481346"/>
              <a:gd name="adj4" fmla="val 12575511"/>
              <a:gd name="adj5" fmla="val 3279"/>
            </a:avLst>
          </a:prstGeom>
          <a:scene3d>
            <a:camera prst="orthographicFront"/>
            <a:lightRig rig="chilly" dir="t"/>
          </a:scene3d>
          <a:sp3d z="-70000" extrusionH="1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2985652" y="1648093"/>
            <a:ext cx="1472942" cy="585740"/>
          </a:xfrm>
          <a:custGeom>
            <a:avLst/>
            <a:gdLst>
              <a:gd name="connsiteX0" fmla="*/ 0 w 1472942"/>
              <a:gd name="connsiteY0" fmla="*/ 58574 h 585740"/>
              <a:gd name="connsiteX1" fmla="*/ 17156 w 1472942"/>
              <a:gd name="connsiteY1" fmla="*/ 17156 h 585740"/>
              <a:gd name="connsiteX2" fmla="*/ 58574 w 1472942"/>
              <a:gd name="connsiteY2" fmla="*/ 0 h 585740"/>
              <a:gd name="connsiteX3" fmla="*/ 1414368 w 1472942"/>
              <a:gd name="connsiteY3" fmla="*/ 0 h 585740"/>
              <a:gd name="connsiteX4" fmla="*/ 1455786 w 1472942"/>
              <a:gd name="connsiteY4" fmla="*/ 17156 h 585740"/>
              <a:gd name="connsiteX5" fmla="*/ 1472942 w 1472942"/>
              <a:gd name="connsiteY5" fmla="*/ 58574 h 585740"/>
              <a:gd name="connsiteX6" fmla="*/ 1472942 w 1472942"/>
              <a:gd name="connsiteY6" fmla="*/ 527166 h 585740"/>
              <a:gd name="connsiteX7" fmla="*/ 1455786 w 1472942"/>
              <a:gd name="connsiteY7" fmla="*/ 568584 h 585740"/>
              <a:gd name="connsiteX8" fmla="*/ 1414368 w 1472942"/>
              <a:gd name="connsiteY8" fmla="*/ 585740 h 585740"/>
              <a:gd name="connsiteX9" fmla="*/ 58574 w 1472942"/>
              <a:gd name="connsiteY9" fmla="*/ 585740 h 585740"/>
              <a:gd name="connsiteX10" fmla="*/ 17156 w 1472942"/>
              <a:gd name="connsiteY10" fmla="*/ 568584 h 585740"/>
              <a:gd name="connsiteX11" fmla="*/ 0 w 1472942"/>
              <a:gd name="connsiteY11" fmla="*/ 527166 h 585740"/>
              <a:gd name="connsiteX12" fmla="*/ 0 w 1472942"/>
              <a:gd name="connsiteY12" fmla="*/ 58574 h 58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72942" h="585740">
                <a:moveTo>
                  <a:pt x="0" y="58574"/>
                </a:moveTo>
                <a:cubicBezTo>
                  <a:pt x="0" y="43039"/>
                  <a:pt x="6171" y="28141"/>
                  <a:pt x="17156" y="17156"/>
                </a:cubicBezTo>
                <a:cubicBezTo>
                  <a:pt x="28141" y="6171"/>
                  <a:pt x="43039" y="0"/>
                  <a:pt x="58574" y="0"/>
                </a:cubicBezTo>
                <a:lnTo>
                  <a:pt x="1414368" y="0"/>
                </a:lnTo>
                <a:cubicBezTo>
                  <a:pt x="1429903" y="0"/>
                  <a:pt x="1444801" y="6171"/>
                  <a:pt x="1455786" y="17156"/>
                </a:cubicBezTo>
                <a:cubicBezTo>
                  <a:pt x="1466771" y="28141"/>
                  <a:pt x="1472942" y="43039"/>
                  <a:pt x="1472942" y="58574"/>
                </a:cubicBezTo>
                <a:lnTo>
                  <a:pt x="1472942" y="527166"/>
                </a:lnTo>
                <a:cubicBezTo>
                  <a:pt x="1472942" y="542701"/>
                  <a:pt x="1466771" y="557599"/>
                  <a:pt x="1455786" y="568584"/>
                </a:cubicBezTo>
                <a:cubicBezTo>
                  <a:pt x="1444801" y="579569"/>
                  <a:pt x="1429903" y="585740"/>
                  <a:pt x="1414368" y="585740"/>
                </a:cubicBezTo>
                <a:lnTo>
                  <a:pt x="58574" y="585740"/>
                </a:lnTo>
                <a:cubicBezTo>
                  <a:pt x="43039" y="585740"/>
                  <a:pt x="28141" y="579569"/>
                  <a:pt x="17156" y="568584"/>
                </a:cubicBezTo>
                <a:cubicBezTo>
                  <a:pt x="6171" y="557599"/>
                  <a:pt x="0" y="542701"/>
                  <a:pt x="0" y="527166"/>
                </a:cubicBezTo>
                <a:lnTo>
                  <a:pt x="0" y="58574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636" tIns="37476" rIns="47636" bIns="37476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Nazanin" pitchFamily="2" charset="-78"/>
              </a:rPr>
              <a:t>منابع لازم</a:t>
            </a:r>
            <a:endParaRPr lang="en-US" sz="1600" b="1" kern="1200" dirty="0">
              <a:cs typeface="B Nazanin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731124" y="1940963"/>
            <a:ext cx="1657060" cy="1366728"/>
          </a:xfrm>
          <a:custGeom>
            <a:avLst/>
            <a:gdLst>
              <a:gd name="connsiteX0" fmla="*/ 0 w 1657060"/>
              <a:gd name="connsiteY0" fmla="*/ 136673 h 1366728"/>
              <a:gd name="connsiteX1" fmla="*/ 40031 w 1657060"/>
              <a:gd name="connsiteY1" fmla="*/ 40031 h 1366728"/>
              <a:gd name="connsiteX2" fmla="*/ 136674 w 1657060"/>
              <a:gd name="connsiteY2" fmla="*/ 1 h 1366728"/>
              <a:gd name="connsiteX3" fmla="*/ 1520387 w 1657060"/>
              <a:gd name="connsiteY3" fmla="*/ 0 h 1366728"/>
              <a:gd name="connsiteX4" fmla="*/ 1617029 w 1657060"/>
              <a:gd name="connsiteY4" fmla="*/ 40031 h 1366728"/>
              <a:gd name="connsiteX5" fmla="*/ 1657059 w 1657060"/>
              <a:gd name="connsiteY5" fmla="*/ 136674 h 1366728"/>
              <a:gd name="connsiteX6" fmla="*/ 1657060 w 1657060"/>
              <a:gd name="connsiteY6" fmla="*/ 1230055 h 1366728"/>
              <a:gd name="connsiteX7" fmla="*/ 1617029 w 1657060"/>
              <a:gd name="connsiteY7" fmla="*/ 1326697 h 1366728"/>
              <a:gd name="connsiteX8" fmla="*/ 1520387 w 1657060"/>
              <a:gd name="connsiteY8" fmla="*/ 1366728 h 1366728"/>
              <a:gd name="connsiteX9" fmla="*/ 136673 w 1657060"/>
              <a:gd name="connsiteY9" fmla="*/ 1366728 h 1366728"/>
              <a:gd name="connsiteX10" fmla="*/ 40031 w 1657060"/>
              <a:gd name="connsiteY10" fmla="*/ 1326697 h 1366728"/>
              <a:gd name="connsiteX11" fmla="*/ 0 w 1657060"/>
              <a:gd name="connsiteY11" fmla="*/ 1230055 h 1366728"/>
              <a:gd name="connsiteX12" fmla="*/ 0 w 1657060"/>
              <a:gd name="connsiteY12" fmla="*/ 136673 h 136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57060" h="1366728">
                <a:moveTo>
                  <a:pt x="0" y="136673"/>
                </a:moveTo>
                <a:cubicBezTo>
                  <a:pt x="0" y="100425"/>
                  <a:pt x="14400" y="65662"/>
                  <a:pt x="40031" y="40031"/>
                </a:cubicBezTo>
                <a:cubicBezTo>
                  <a:pt x="65662" y="14400"/>
                  <a:pt x="100426" y="0"/>
                  <a:pt x="136674" y="1"/>
                </a:cubicBezTo>
                <a:lnTo>
                  <a:pt x="1520387" y="0"/>
                </a:lnTo>
                <a:cubicBezTo>
                  <a:pt x="1556635" y="0"/>
                  <a:pt x="1591398" y="14400"/>
                  <a:pt x="1617029" y="40031"/>
                </a:cubicBezTo>
                <a:cubicBezTo>
                  <a:pt x="1642660" y="65662"/>
                  <a:pt x="1657060" y="100426"/>
                  <a:pt x="1657059" y="136674"/>
                </a:cubicBezTo>
                <a:cubicBezTo>
                  <a:pt x="1657059" y="501134"/>
                  <a:pt x="1657060" y="865595"/>
                  <a:pt x="1657060" y="1230055"/>
                </a:cubicBezTo>
                <a:cubicBezTo>
                  <a:pt x="1657060" y="1266303"/>
                  <a:pt x="1642661" y="1301066"/>
                  <a:pt x="1617029" y="1326697"/>
                </a:cubicBezTo>
                <a:cubicBezTo>
                  <a:pt x="1591398" y="1352328"/>
                  <a:pt x="1556634" y="1366728"/>
                  <a:pt x="1520387" y="1366728"/>
                </a:cubicBezTo>
                <a:lnTo>
                  <a:pt x="136673" y="1366728"/>
                </a:lnTo>
                <a:cubicBezTo>
                  <a:pt x="100425" y="1366728"/>
                  <a:pt x="65662" y="1352329"/>
                  <a:pt x="40031" y="1326697"/>
                </a:cubicBezTo>
                <a:cubicBezTo>
                  <a:pt x="14400" y="1301066"/>
                  <a:pt x="0" y="1266302"/>
                  <a:pt x="0" y="1230055"/>
                </a:cubicBezTo>
                <a:lnTo>
                  <a:pt x="0" y="136673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-12700" extrusionH="1700" prstMaterial="dkEdge">
            <a:bevelT w="25400" h="6350" prst="softRound"/>
            <a:bevelB w="0" h="0" prst="convex"/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982" tIns="80982" rIns="80982" bIns="373853" numCol="1" spcCol="1270" anchor="t" anchorCtr="0">
            <a:noAutofit/>
          </a:bodyPr>
          <a:lstStyle/>
          <a:p>
            <a:pPr marL="171450" lvl="1" indent="-171450" algn="justLow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>
                <a:cs typeface="B Nazanin" pitchFamily="2" charset="-78"/>
              </a:rPr>
              <a:t>سهامداران</a:t>
            </a:r>
            <a:endParaRPr lang="en-US" sz="1600" kern="1200" dirty="0">
              <a:cs typeface="B Nazanin" pitchFamily="2" charset="-78"/>
            </a:endParaRPr>
          </a:p>
          <a:p>
            <a:pPr marL="171450" lvl="1" indent="-171450" algn="justLow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>
                <a:cs typeface="B Nazanin" pitchFamily="2" charset="-78"/>
              </a:rPr>
              <a:t>دارندگان قرضه</a:t>
            </a:r>
            <a:endParaRPr lang="en-US" sz="1600" kern="1200" dirty="0">
              <a:cs typeface="B Nazanin" pitchFamily="2" charset="-78"/>
            </a:endParaRPr>
          </a:p>
        </p:txBody>
      </p:sp>
      <p:sp>
        <p:nvSpPr>
          <p:cNvPr id="18" name="Shape 17"/>
          <p:cNvSpPr/>
          <p:nvPr/>
        </p:nvSpPr>
        <p:spPr>
          <a:xfrm>
            <a:off x="5662943" y="2268610"/>
            <a:ext cx="1824277" cy="1824277"/>
          </a:xfrm>
          <a:prstGeom prst="leftCircularArrow">
            <a:avLst>
              <a:gd name="adj1" fmla="val 3137"/>
              <a:gd name="adj2" fmla="val 385917"/>
              <a:gd name="adj3" fmla="val 2161428"/>
              <a:gd name="adj4" fmla="val 9024489"/>
              <a:gd name="adj5" fmla="val 3660"/>
            </a:avLst>
          </a:prstGeom>
          <a:scene3d>
            <a:camera prst="orthographicFront"/>
            <a:lightRig rig="chilly" dir="t"/>
          </a:scene3d>
          <a:sp3d z="-70000" extrusionH="1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Freeform 18"/>
          <p:cNvSpPr/>
          <p:nvPr/>
        </p:nvSpPr>
        <p:spPr>
          <a:xfrm>
            <a:off x="5099360" y="3014821"/>
            <a:ext cx="1472942" cy="585740"/>
          </a:xfrm>
          <a:custGeom>
            <a:avLst/>
            <a:gdLst>
              <a:gd name="connsiteX0" fmla="*/ 0 w 1472942"/>
              <a:gd name="connsiteY0" fmla="*/ 58574 h 585740"/>
              <a:gd name="connsiteX1" fmla="*/ 17156 w 1472942"/>
              <a:gd name="connsiteY1" fmla="*/ 17156 h 585740"/>
              <a:gd name="connsiteX2" fmla="*/ 58574 w 1472942"/>
              <a:gd name="connsiteY2" fmla="*/ 0 h 585740"/>
              <a:gd name="connsiteX3" fmla="*/ 1414368 w 1472942"/>
              <a:gd name="connsiteY3" fmla="*/ 0 h 585740"/>
              <a:gd name="connsiteX4" fmla="*/ 1455786 w 1472942"/>
              <a:gd name="connsiteY4" fmla="*/ 17156 h 585740"/>
              <a:gd name="connsiteX5" fmla="*/ 1472942 w 1472942"/>
              <a:gd name="connsiteY5" fmla="*/ 58574 h 585740"/>
              <a:gd name="connsiteX6" fmla="*/ 1472942 w 1472942"/>
              <a:gd name="connsiteY6" fmla="*/ 527166 h 585740"/>
              <a:gd name="connsiteX7" fmla="*/ 1455786 w 1472942"/>
              <a:gd name="connsiteY7" fmla="*/ 568584 h 585740"/>
              <a:gd name="connsiteX8" fmla="*/ 1414368 w 1472942"/>
              <a:gd name="connsiteY8" fmla="*/ 585740 h 585740"/>
              <a:gd name="connsiteX9" fmla="*/ 58574 w 1472942"/>
              <a:gd name="connsiteY9" fmla="*/ 585740 h 585740"/>
              <a:gd name="connsiteX10" fmla="*/ 17156 w 1472942"/>
              <a:gd name="connsiteY10" fmla="*/ 568584 h 585740"/>
              <a:gd name="connsiteX11" fmla="*/ 0 w 1472942"/>
              <a:gd name="connsiteY11" fmla="*/ 527166 h 585740"/>
              <a:gd name="connsiteX12" fmla="*/ 0 w 1472942"/>
              <a:gd name="connsiteY12" fmla="*/ 58574 h 58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72942" h="585740">
                <a:moveTo>
                  <a:pt x="0" y="58574"/>
                </a:moveTo>
                <a:cubicBezTo>
                  <a:pt x="0" y="43039"/>
                  <a:pt x="6171" y="28141"/>
                  <a:pt x="17156" y="17156"/>
                </a:cubicBezTo>
                <a:cubicBezTo>
                  <a:pt x="28141" y="6171"/>
                  <a:pt x="43039" y="0"/>
                  <a:pt x="58574" y="0"/>
                </a:cubicBezTo>
                <a:lnTo>
                  <a:pt x="1414368" y="0"/>
                </a:lnTo>
                <a:cubicBezTo>
                  <a:pt x="1429903" y="0"/>
                  <a:pt x="1444801" y="6171"/>
                  <a:pt x="1455786" y="17156"/>
                </a:cubicBezTo>
                <a:cubicBezTo>
                  <a:pt x="1466771" y="28141"/>
                  <a:pt x="1472942" y="43039"/>
                  <a:pt x="1472942" y="58574"/>
                </a:cubicBezTo>
                <a:lnTo>
                  <a:pt x="1472942" y="527166"/>
                </a:lnTo>
                <a:cubicBezTo>
                  <a:pt x="1472942" y="542701"/>
                  <a:pt x="1466771" y="557599"/>
                  <a:pt x="1455786" y="568584"/>
                </a:cubicBezTo>
                <a:cubicBezTo>
                  <a:pt x="1444801" y="579569"/>
                  <a:pt x="1429903" y="585740"/>
                  <a:pt x="1414368" y="585740"/>
                </a:cubicBezTo>
                <a:lnTo>
                  <a:pt x="58574" y="585740"/>
                </a:lnTo>
                <a:cubicBezTo>
                  <a:pt x="43039" y="585740"/>
                  <a:pt x="28141" y="579569"/>
                  <a:pt x="17156" y="568584"/>
                </a:cubicBezTo>
                <a:cubicBezTo>
                  <a:pt x="6171" y="557599"/>
                  <a:pt x="0" y="542701"/>
                  <a:pt x="0" y="527166"/>
                </a:cubicBezTo>
                <a:lnTo>
                  <a:pt x="0" y="58574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636" tIns="37476" rIns="47636" bIns="37476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Nazanin" pitchFamily="2" charset="-78"/>
              </a:rPr>
              <a:t>تأمین‌‌کنندگان مالی</a:t>
            </a:r>
            <a:endParaRPr lang="en-US" sz="1600" b="1" kern="1200" dirty="0">
              <a:cs typeface="B Nazanin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844832" y="1940963"/>
            <a:ext cx="1657060" cy="1366728"/>
          </a:xfrm>
          <a:custGeom>
            <a:avLst/>
            <a:gdLst>
              <a:gd name="connsiteX0" fmla="*/ 0 w 1657060"/>
              <a:gd name="connsiteY0" fmla="*/ 136673 h 1366728"/>
              <a:gd name="connsiteX1" fmla="*/ 40031 w 1657060"/>
              <a:gd name="connsiteY1" fmla="*/ 40031 h 1366728"/>
              <a:gd name="connsiteX2" fmla="*/ 136674 w 1657060"/>
              <a:gd name="connsiteY2" fmla="*/ 1 h 1366728"/>
              <a:gd name="connsiteX3" fmla="*/ 1520387 w 1657060"/>
              <a:gd name="connsiteY3" fmla="*/ 0 h 1366728"/>
              <a:gd name="connsiteX4" fmla="*/ 1617029 w 1657060"/>
              <a:gd name="connsiteY4" fmla="*/ 40031 h 1366728"/>
              <a:gd name="connsiteX5" fmla="*/ 1657059 w 1657060"/>
              <a:gd name="connsiteY5" fmla="*/ 136674 h 1366728"/>
              <a:gd name="connsiteX6" fmla="*/ 1657060 w 1657060"/>
              <a:gd name="connsiteY6" fmla="*/ 1230055 h 1366728"/>
              <a:gd name="connsiteX7" fmla="*/ 1617029 w 1657060"/>
              <a:gd name="connsiteY7" fmla="*/ 1326697 h 1366728"/>
              <a:gd name="connsiteX8" fmla="*/ 1520387 w 1657060"/>
              <a:gd name="connsiteY8" fmla="*/ 1366728 h 1366728"/>
              <a:gd name="connsiteX9" fmla="*/ 136673 w 1657060"/>
              <a:gd name="connsiteY9" fmla="*/ 1366728 h 1366728"/>
              <a:gd name="connsiteX10" fmla="*/ 40031 w 1657060"/>
              <a:gd name="connsiteY10" fmla="*/ 1326697 h 1366728"/>
              <a:gd name="connsiteX11" fmla="*/ 0 w 1657060"/>
              <a:gd name="connsiteY11" fmla="*/ 1230055 h 1366728"/>
              <a:gd name="connsiteX12" fmla="*/ 0 w 1657060"/>
              <a:gd name="connsiteY12" fmla="*/ 136673 h 136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57060" h="1366728">
                <a:moveTo>
                  <a:pt x="0" y="136673"/>
                </a:moveTo>
                <a:cubicBezTo>
                  <a:pt x="0" y="100425"/>
                  <a:pt x="14400" y="65662"/>
                  <a:pt x="40031" y="40031"/>
                </a:cubicBezTo>
                <a:cubicBezTo>
                  <a:pt x="65662" y="14400"/>
                  <a:pt x="100426" y="0"/>
                  <a:pt x="136674" y="1"/>
                </a:cubicBezTo>
                <a:lnTo>
                  <a:pt x="1520387" y="0"/>
                </a:lnTo>
                <a:cubicBezTo>
                  <a:pt x="1556635" y="0"/>
                  <a:pt x="1591398" y="14400"/>
                  <a:pt x="1617029" y="40031"/>
                </a:cubicBezTo>
                <a:cubicBezTo>
                  <a:pt x="1642660" y="65662"/>
                  <a:pt x="1657060" y="100426"/>
                  <a:pt x="1657059" y="136674"/>
                </a:cubicBezTo>
                <a:cubicBezTo>
                  <a:pt x="1657059" y="501134"/>
                  <a:pt x="1657060" y="865595"/>
                  <a:pt x="1657060" y="1230055"/>
                </a:cubicBezTo>
                <a:cubicBezTo>
                  <a:pt x="1657060" y="1266303"/>
                  <a:pt x="1642661" y="1301066"/>
                  <a:pt x="1617029" y="1326697"/>
                </a:cubicBezTo>
                <a:cubicBezTo>
                  <a:pt x="1591398" y="1352328"/>
                  <a:pt x="1556634" y="1366728"/>
                  <a:pt x="1520387" y="1366728"/>
                </a:cubicBezTo>
                <a:lnTo>
                  <a:pt x="136673" y="1366728"/>
                </a:lnTo>
                <a:cubicBezTo>
                  <a:pt x="100425" y="1366728"/>
                  <a:pt x="65662" y="1352329"/>
                  <a:pt x="40031" y="1326697"/>
                </a:cubicBezTo>
                <a:cubicBezTo>
                  <a:pt x="14400" y="1301066"/>
                  <a:pt x="0" y="1266302"/>
                  <a:pt x="0" y="1230055"/>
                </a:cubicBezTo>
                <a:lnTo>
                  <a:pt x="0" y="136673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-12700" extrusionH="1700" prstMaterial="dkEdge">
            <a:bevelT w="25400" h="6350" prst="softRound"/>
            <a:bevelB w="0" h="0" prst="convex"/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837" tIns="356708" rIns="63837" bIns="63837" numCol="1" spcCol="1270" anchor="t" anchorCtr="0">
            <a:noAutofit/>
          </a:bodyPr>
          <a:lstStyle/>
          <a:p>
            <a:pPr marL="171450" lvl="1" indent="-171450" algn="r" defTabSz="7556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700" kern="1200" dirty="0" smtClean="0">
                <a:cs typeface="B Nazanin" pitchFamily="2" charset="-78"/>
              </a:rPr>
              <a:t>تحمل ریسک</a:t>
            </a:r>
            <a:endParaRPr lang="fa-IR" sz="1700" kern="1200" dirty="0">
              <a:cs typeface="B Nazanin" pitchFamily="2" charset="-78"/>
            </a:endParaRPr>
          </a:p>
          <a:p>
            <a:pPr marL="171450" lvl="1" indent="-171450" algn="r" defTabSz="7556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700" kern="1200" dirty="0" smtClean="0">
                <a:cs typeface="B Nazanin" pitchFamily="2" charset="-78"/>
              </a:rPr>
              <a:t>انتظار بازده</a:t>
            </a:r>
            <a:endParaRPr lang="fa-IR" sz="1700" kern="1200" dirty="0">
              <a:cs typeface="B Nazanin" pitchFamily="2" charset="-78"/>
            </a:endParaRPr>
          </a:p>
          <a:p>
            <a:pPr marL="171450" lvl="1" indent="-171450" algn="r" defTabSz="7556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a-IR" sz="1700" kern="1200" dirty="0"/>
          </a:p>
        </p:txBody>
      </p:sp>
      <p:sp>
        <p:nvSpPr>
          <p:cNvPr id="21" name="Freeform 20"/>
          <p:cNvSpPr/>
          <p:nvPr/>
        </p:nvSpPr>
        <p:spPr>
          <a:xfrm>
            <a:off x="7213068" y="1648093"/>
            <a:ext cx="1472942" cy="585740"/>
          </a:xfrm>
          <a:custGeom>
            <a:avLst/>
            <a:gdLst>
              <a:gd name="connsiteX0" fmla="*/ 0 w 1472942"/>
              <a:gd name="connsiteY0" fmla="*/ 58574 h 585740"/>
              <a:gd name="connsiteX1" fmla="*/ 17156 w 1472942"/>
              <a:gd name="connsiteY1" fmla="*/ 17156 h 585740"/>
              <a:gd name="connsiteX2" fmla="*/ 58574 w 1472942"/>
              <a:gd name="connsiteY2" fmla="*/ 0 h 585740"/>
              <a:gd name="connsiteX3" fmla="*/ 1414368 w 1472942"/>
              <a:gd name="connsiteY3" fmla="*/ 0 h 585740"/>
              <a:gd name="connsiteX4" fmla="*/ 1455786 w 1472942"/>
              <a:gd name="connsiteY4" fmla="*/ 17156 h 585740"/>
              <a:gd name="connsiteX5" fmla="*/ 1472942 w 1472942"/>
              <a:gd name="connsiteY5" fmla="*/ 58574 h 585740"/>
              <a:gd name="connsiteX6" fmla="*/ 1472942 w 1472942"/>
              <a:gd name="connsiteY6" fmla="*/ 527166 h 585740"/>
              <a:gd name="connsiteX7" fmla="*/ 1455786 w 1472942"/>
              <a:gd name="connsiteY7" fmla="*/ 568584 h 585740"/>
              <a:gd name="connsiteX8" fmla="*/ 1414368 w 1472942"/>
              <a:gd name="connsiteY8" fmla="*/ 585740 h 585740"/>
              <a:gd name="connsiteX9" fmla="*/ 58574 w 1472942"/>
              <a:gd name="connsiteY9" fmla="*/ 585740 h 585740"/>
              <a:gd name="connsiteX10" fmla="*/ 17156 w 1472942"/>
              <a:gd name="connsiteY10" fmla="*/ 568584 h 585740"/>
              <a:gd name="connsiteX11" fmla="*/ 0 w 1472942"/>
              <a:gd name="connsiteY11" fmla="*/ 527166 h 585740"/>
              <a:gd name="connsiteX12" fmla="*/ 0 w 1472942"/>
              <a:gd name="connsiteY12" fmla="*/ 58574 h 58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72942" h="585740">
                <a:moveTo>
                  <a:pt x="0" y="58574"/>
                </a:moveTo>
                <a:cubicBezTo>
                  <a:pt x="0" y="43039"/>
                  <a:pt x="6171" y="28141"/>
                  <a:pt x="17156" y="17156"/>
                </a:cubicBezTo>
                <a:cubicBezTo>
                  <a:pt x="28141" y="6171"/>
                  <a:pt x="43039" y="0"/>
                  <a:pt x="58574" y="0"/>
                </a:cubicBezTo>
                <a:lnTo>
                  <a:pt x="1414368" y="0"/>
                </a:lnTo>
                <a:cubicBezTo>
                  <a:pt x="1429903" y="0"/>
                  <a:pt x="1444801" y="6171"/>
                  <a:pt x="1455786" y="17156"/>
                </a:cubicBezTo>
                <a:cubicBezTo>
                  <a:pt x="1466771" y="28141"/>
                  <a:pt x="1472942" y="43039"/>
                  <a:pt x="1472942" y="58574"/>
                </a:cubicBezTo>
                <a:lnTo>
                  <a:pt x="1472942" y="527166"/>
                </a:lnTo>
                <a:cubicBezTo>
                  <a:pt x="1472942" y="542701"/>
                  <a:pt x="1466771" y="557599"/>
                  <a:pt x="1455786" y="568584"/>
                </a:cubicBezTo>
                <a:cubicBezTo>
                  <a:pt x="1444801" y="579569"/>
                  <a:pt x="1429903" y="585740"/>
                  <a:pt x="1414368" y="585740"/>
                </a:cubicBezTo>
                <a:lnTo>
                  <a:pt x="58574" y="585740"/>
                </a:lnTo>
                <a:cubicBezTo>
                  <a:pt x="43039" y="585740"/>
                  <a:pt x="28141" y="579569"/>
                  <a:pt x="17156" y="568584"/>
                </a:cubicBezTo>
                <a:cubicBezTo>
                  <a:pt x="6171" y="557599"/>
                  <a:pt x="0" y="542701"/>
                  <a:pt x="0" y="527166"/>
                </a:cubicBezTo>
                <a:lnTo>
                  <a:pt x="0" y="58574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636" tIns="37476" rIns="47636" bIns="37476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Nazanin" pitchFamily="2" charset="-78"/>
              </a:rPr>
              <a:t>سرمایه‌گذارای</a:t>
            </a:r>
            <a:endParaRPr lang="fa-IR" sz="1600" b="1" kern="1200" dirty="0">
              <a:cs typeface="B Nazanin" pitchFamily="2" charset="-7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-33737" y="818522"/>
            <a:ext cx="9482537" cy="3524878"/>
          </a:xfrm>
          <a:custGeom>
            <a:avLst/>
            <a:gdLst>
              <a:gd name="connsiteX0" fmla="*/ 0 w 9482537"/>
              <a:gd name="connsiteY0" fmla="*/ 1762439 h 3524878"/>
              <a:gd name="connsiteX1" fmla="*/ 3089277 w 9482537"/>
              <a:gd name="connsiteY1" fmla="*/ 110448 h 3524878"/>
              <a:gd name="connsiteX2" fmla="*/ 4741272 w 9482537"/>
              <a:gd name="connsiteY2" fmla="*/ 6 h 3524878"/>
              <a:gd name="connsiteX3" fmla="*/ 6393270 w 9482537"/>
              <a:gd name="connsiteY3" fmla="*/ 110450 h 3524878"/>
              <a:gd name="connsiteX4" fmla="*/ 9482539 w 9482537"/>
              <a:gd name="connsiteY4" fmla="*/ 1762454 h 3524878"/>
              <a:gd name="connsiteX5" fmla="*/ 6393265 w 9482537"/>
              <a:gd name="connsiteY5" fmla="*/ 3414450 h 3524878"/>
              <a:gd name="connsiteX6" fmla="*/ 4741269 w 9482537"/>
              <a:gd name="connsiteY6" fmla="*/ 3524893 h 3524878"/>
              <a:gd name="connsiteX7" fmla="*/ 3089271 w 9482537"/>
              <a:gd name="connsiteY7" fmla="*/ 3414450 h 3524878"/>
              <a:gd name="connsiteX8" fmla="*/ 1 w 9482537"/>
              <a:gd name="connsiteY8" fmla="*/ 1762449 h 3524878"/>
              <a:gd name="connsiteX9" fmla="*/ 0 w 9482537"/>
              <a:gd name="connsiteY9" fmla="*/ 1762439 h 3524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82537" h="3524878">
                <a:moveTo>
                  <a:pt x="0" y="1762439"/>
                </a:moveTo>
                <a:cubicBezTo>
                  <a:pt x="6" y="1025922"/>
                  <a:pt x="1232079" y="367071"/>
                  <a:pt x="3089277" y="110448"/>
                </a:cubicBezTo>
                <a:cubicBezTo>
                  <a:pt x="3617890" y="37406"/>
                  <a:pt x="4177319" y="5"/>
                  <a:pt x="4741272" y="6"/>
                </a:cubicBezTo>
                <a:cubicBezTo>
                  <a:pt x="5305226" y="6"/>
                  <a:pt x="5864657" y="37407"/>
                  <a:pt x="6393270" y="110450"/>
                </a:cubicBezTo>
                <a:cubicBezTo>
                  <a:pt x="8250477" y="367076"/>
                  <a:pt x="9482548" y="1025933"/>
                  <a:pt x="9482539" y="1762454"/>
                </a:cubicBezTo>
                <a:cubicBezTo>
                  <a:pt x="9482539" y="2498972"/>
                  <a:pt x="8250467" y="3157826"/>
                  <a:pt x="6393265" y="3414450"/>
                </a:cubicBezTo>
                <a:cubicBezTo>
                  <a:pt x="5864652" y="3487493"/>
                  <a:pt x="5305222" y="3524893"/>
                  <a:pt x="4741269" y="3524893"/>
                </a:cubicBezTo>
                <a:cubicBezTo>
                  <a:pt x="4177315" y="3524893"/>
                  <a:pt x="3617885" y="3487493"/>
                  <a:pt x="3089271" y="3414450"/>
                </a:cubicBezTo>
                <a:cubicBezTo>
                  <a:pt x="1232066" y="3157825"/>
                  <a:pt x="-6" y="2498969"/>
                  <a:pt x="1" y="1762449"/>
                </a:cubicBezTo>
                <a:cubicBezTo>
                  <a:pt x="1" y="1762446"/>
                  <a:pt x="0" y="1762442"/>
                  <a:pt x="0" y="1762439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388686" tIns="516206" rIns="1388686" bIns="516206" numCol="1" spcCol="1270" anchor="ctr" anchorCtr="0">
            <a:noAutofit/>
          </a:bodyPr>
          <a:lstStyle/>
          <a:p>
            <a:pPr lvl="0" algn="ctr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3600" b="1" kern="12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385583" y="838200"/>
            <a:ext cx="2405613" cy="999748"/>
          </a:xfrm>
          <a:custGeom>
            <a:avLst/>
            <a:gdLst>
              <a:gd name="connsiteX0" fmla="*/ 0 w 2405613"/>
              <a:gd name="connsiteY0" fmla="*/ 499874 h 999748"/>
              <a:gd name="connsiteX1" fmla="*/ 741210 w 2405613"/>
              <a:gd name="connsiteY1" fmla="*/ 38277 h 999748"/>
              <a:gd name="connsiteX2" fmla="*/ 1202808 w 2405613"/>
              <a:gd name="connsiteY2" fmla="*/ 2 h 999748"/>
              <a:gd name="connsiteX3" fmla="*/ 1664407 w 2405613"/>
              <a:gd name="connsiteY3" fmla="*/ 38278 h 999748"/>
              <a:gd name="connsiteX4" fmla="*/ 2405614 w 2405613"/>
              <a:gd name="connsiteY4" fmla="*/ 499878 h 999748"/>
              <a:gd name="connsiteX5" fmla="*/ 1664405 w 2405613"/>
              <a:gd name="connsiteY5" fmla="*/ 961477 h 999748"/>
              <a:gd name="connsiteX6" fmla="*/ 1202806 w 2405613"/>
              <a:gd name="connsiteY6" fmla="*/ 999752 h 999748"/>
              <a:gd name="connsiteX7" fmla="*/ 741207 w 2405613"/>
              <a:gd name="connsiteY7" fmla="*/ 961476 h 999748"/>
              <a:gd name="connsiteX8" fmla="*/ -1 w 2405613"/>
              <a:gd name="connsiteY8" fmla="*/ 499876 h 999748"/>
              <a:gd name="connsiteX9" fmla="*/ 0 w 2405613"/>
              <a:gd name="connsiteY9" fmla="*/ 499874 h 99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5613" h="999748">
                <a:moveTo>
                  <a:pt x="0" y="499874"/>
                </a:moveTo>
                <a:cubicBezTo>
                  <a:pt x="1" y="297908"/>
                  <a:pt x="292445" y="115785"/>
                  <a:pt x="741210" y="38277"/>
                </a:cubicBezTo>
                <a:cubicBezTo>
                  <a:pt x="887509" y="13009"/>
                  <a:pt x="1044378" y="2"/>
                  <a:pt x="1202808" y="2"/>
                </a:cubicBezTo>
                <a:cubicBezTo>
                  <a:pt x="1361238" y="2"/>
                  <a:pt x="1518108" y="13010"/>
                  <a:pt x="1664407" y="38278"/>
                </a:cubicBezTo>
                <a:cubicBezTo>
                  <a:pt x="2113173" y="115787"/>
                  <a:pt x="2405616" y="297911"/>
                  <a:pt x="2405614" y="499878"/>
                </a:cubicBezTo>
                <a:cubicBezTo>
                  <a:pt x="2405614" y="701845"/>
                  <a:pt x="2113170" y="883968"/>
                  <a:pt x="1664405" y="961477"/>
                </a:cubicBezTo>
                <a:cubicBezTo>
                  <a:pt x="1518106" y="986745"/>
                  <a:pt x="1361237" y="999752"/>
                  <a:pt x="1202806" y="999752"/>
                </a:cubicBezTo>
                <a:cubicBezTo>
                  <a:pt x="1044376" y="999752"/>
                  <a:pt x="887506" y="986744"/>
                  <a:pt x="741207" y="961476"/>
                </a:cubicBezTo>
                <a:cubicBezTo>
                  <a:pt x="292441" y="883967"/>
                  <a:pt x="-2" y="701843"/>
                  <a:pt x="-1" y="499876"/>
                </a:cubicBezTo>
                <a:cubicBezTo>
                  <a:pt x="-1" y="499875"/>
                  <a:pt x="0" y="499875"/>
                  <a:pt x="0" y="499874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80000"/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shade val="80000"/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84683" tIns="168000" rIns="484683" bIns="168000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b="1" kern="1200" dirty="0" smtClean="0"/>
              <a:t>دولت</a:t>
            </a:r>
            <a:endParaRPr lang="en-US" sz="1700" b="1" kern="1200" dirty="0"/>
          </a:p>
        </p:txBody>
      </p:sp>
      <p:sp>
        <p:nvSpPr>
          <p:cNvPr id="26" name="Freeform 25"/>
          <p:cNvSpPr/>
          <p:nvPr/>
        </p:nvSpPr>
        <p:spPr>
          <a:xfrm>
            <a:off x="533400" y="1990369"/>
            <a:ext cx="2405613" cy="999748"/>
          </a:xfrm>
          <a:custGeom>
            <a:avLst/>
            <a:gdLst>
              <a:gd name="connsiteX0" fmla="*/ 0 w 2405613"/>
              <a:gd name="connsiteY0" fmla="*/ 499874 h 999748"/>
              <a:gd name="connsiteX1" fmla="*/ 741210 w 2405613"/>
              <a:gd name="connsiteY1" fmla="*/ 38277 h 999748"/>
              <a:gd name="connsiteX2" fmla="*/ 1202808 w 2405613"/>
              <a:gd name="connsiteY2" fmla="*/ 2 h 999748"/>
              <a:gd name="connsiteX3" fmla="*/ 1664407 w 2405613"/>
              <a:gd name="connsiteY3" fmla="*/ 38278 h 999748"/>
              <a:gd name="connsiteX4" fmla="*/ 2405614 w 2405613"/>
              <a:gd name="connsiteY4" fmla="*/ 499878 h 999748"/>
              <a:gd name="connsiteX5" fmla="*/ 1664405 w 2405613"/>
              <a:gd name="connsiteY5" fmla="*/ 961477 h 999748"/>
              <a:gd name="connsiteX6" fmla="*/ 1202806 w 2405613"/>
              <a:gd name="connsiteY6" fmla="*/ 999752 h 999748"/>
              <a:gd name="connsiteX7" fmla="*/ 741207 w 2405613"/>
              <a:gd name="connsiteY7" fmla="*/ 961476 h 999748"/>
              <a:gd name="connsiteX8" fmla="*/ -1 w 2405613"/>
              <a:gd name="connsiteY8" fmla="*/ 499876 h 999748"/>
              <a:gd name="connsiteX9" fmla="*/ 0 w 2405613"/>
              <a:gd name="connsiteY9" fmla="*/ 499874 h 99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5613" h="999748">
                <a:moveTo>
                  <a:pt x="0" y="499874"/>
                </a:moveTo>
                <a:cubicBezTo>
                  <a:pt x="1" y="297908"/>
                  <a:pt x="292445" y="115785"/>
                  <a:pt x="741210" y="38277"/>
                </a:cubicBezTo>
                <a:cubicBezTo>
                  <a:pt x="887509" y="13009"/>
                  <a:pt x="1044378" y="2"/>
                  <a:pt x="1202808" y="2"/>
                </a:cubicBezTo>
                <a:cubicBezTo>
                  <a:pt x="1361238" y="2"/>
                  <a:pt x="1518108" y="13010"/>
                  <a:pt x="1664407" y="38278"/>
                </a:cubicBezTo>
                <a:cubicBezTo>
                  <a:pt x="2113173" y="115787"/>
                  <a:pt x="2405616" y="297911"/>
                  <a:pt x="2405614" y="499878"/>
                </a:cubicBezTo>
                <a:cubicBezTo>
                  <a:pt x="2405614" y="701845"/>
                  <a:pt x="2113170" y="883968"/>
                  <a:pt x="1664405" y="961477"/>
                </a:cubicBezTo>
                <a:cubicBezTo>
                  <a:pt x="1518106" y="986745"/>
                  <a:pt x="1361237" y="999752"/>
                  <a:pt x="1202806" y="999752"/>
                </a:cubicBezTo>
                <a:cubicBezTo>
                  <a:pt x="1044376" y="999752"/>
                  <a:pt x="887506" y="986744"/>
                  <a:pt x="741207" y="961476"/>
                </a:cubicBezTo>
                <a:cubicBezTo>
                  <a:pt x="292441" y="883967"/>
                  <a:pt x="-2" y="701843"/>
                  <a:pt x="-1" y="499876"/>
                </a:cubicBezTo>
                <a:cubicBezTo>
                  <a:pt x="-1" y="499875"/>
                  <a:pt x="0" y="499875"/>
                  <a:pt x="0" y="499874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80000"/>
              <a:alpha val="50000"/>
              <a:hueOff val="656"/>
              <a:satOff val="-276"/>
              <a:lumOff val="1592"/>
              <a:alphaOff val="10000"/>
            </a:schemeClr>
          </a:fillRef>
          <a:effectRef idx="2">
            <a:schemeClr val="accent1">
              <a:shade val="80000"/>
              <a:alpha val="50000"/>
              <a:hueOff val="656"/>
              <a:satOff val="-276"/>
              <a:lumOff val="1592"/>
              <a:alphaOff val="10000"/>
            </a:schemeClr>
          </a:effectRef>
          <a:fontRef idx="minor">
            <a:schemeClr val="tx1"/>
          </a:fontRef>
        </p:style>
        <p:txBody>
          <a:bodyPr spcFirstLastPara="0" vert="horz" wrap="square" lIns="484683" tIns="168000" rIns="484683" bIns="168000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b="1" kern="1200" smtClean="0"/>
              <a:t>رقبا </a:t>
            </a:r>
            <a:endParaRPr lang="fa-IR" sz="1700" b="1" kern="1200" dirty="0"/>
          </a:p>
        </p:txBody>
      </p:sp>
      <p:sp>
        <p:nvSpPr>
          <p:cNvPr id="28" name="Freeform 27"/>
          <p:cNvSpPr/>
          <p:nvPr/>
        </p:nvSpPr>
        <p:spPr>
          <a:xfrm>
            <a:off x="3505190" y="3285755"/>
            <a:ext cx="2405613" cy="981442"/>
          </a:xfrm>
          <a:custGeom>
            <a:avLst/>
            <a:gdLst>
              <a:gd name="connsiteX0" fmla="*/ 0 w 2405613"/>
              <a:gd name="connsiteY0" fmla="*/ 490721 h 981442"/>
              <a:gd name="connsiteX1" fmla="*/ 748446 w 2405613"/>
              <a:gd name="connsiteY1" fmla="*/ 36360 h 981442"/>
              <a:gd name="connsiteX2" fmla="*/ 1202808 w 2405613"/>
              <a:gd name="connsiteY2" fmla="*/ 1 h 981442"/>
              <a:gd name="connsiteX3" fmla="*/ 1657171 w 2405613"/>
              <a:gd name="connsiteY3" fmla="*/ 36360 h 981442"/>
              <a:gd name="connsiteX4" fmla="*/ 2405615 w 2405613"/>
              <a:gd name="connsiteY4" fmla="*/ 490724 h 981442"/>
              <a:gd name="connsiteX5" fmla="*/ 1657170 w 2405613"/>
              <a:gd name="connsiteY5" fmla="*/ 945086 h 981442"/>
              <a:gd name="connsiteX6" fmla="*/ 1202808 w 2405613"/>
              <a:gd name="connsiteY6" fmla="*/ 981445 h 981442"/>
              <a:gd name="connsiteX7" fmla="*/ 748446 w 2405613"/>
              <a:gd name="connsiteY7" fmla="*/ 945086 h 981442"/>
              <a:gd name="connsiteX8" fmla="*/ 2 w 2405613"/>
              <a:gd name="connsiteY8" fmla="*/ 490723 h 981442"/>
              <a:gd name="connsiteX9" fmla="*/ 0 w 2405613"/>
              <a:gd name="connsiteY9" fmla="*/ 490721 h 98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5613" h="981442">
                <a:moveTo>
                  <a:pt x="0" y="490721"/>
                </a:moveTo>
                <a:cubicBezTo>
                  <a:pt x="1" y="291290"/>
                  <a:pt x="295839" y="111695"/>
                  <a:pt x="748446" y="36360"/>
                </a:cubicBezTo>
                <a:cubicBezTo>
                  <a:pt x="892699" y="12350"/>
                  <a:pt x="1047011" y="1"/>
                  <a:pt x="1202808" y="1"/>
                </a:cubicBezTo>
                <a:cubicBezTo>
                  <a:pt x="1358605" y="1"/>
                  <a:pt x="1512917" y="12350"/>
                  <a:pt x="1657171" y="36360"/>
                </a:cubicBezTo>
                <a:cubicBezTo>
                  <a:pt x="2109779" y="111696"/>
                  <a:pt x="2405617" y="291292"/>
                  <a:pt x="2405615" y="490724"/>
                </a:cubicBezTo>
                <a:cubicBezTo>
                  <a:pt x="2405615" y="690155"/>
                  <a:pt x="2109777" y="869751"/>
                  <a:pt x="1657170" y="945086"/>
                </a:cubicBezTo>
                <a:cubicBezTo>
                  <a:pt x="1512917" y="969097"/>
                  <a:pt x="1358604" y="981445"/>
                  <a:pt x="1202808" y="981445"/>
                </a:cubicBezTo>
                <a:cubicBezTo>
                  <a:pt x="1047011" y="981445"/>
                  <a:pt x="892699" y="969097"/>
                  <a:pt x="748446" y="945086"/>
                </a:cubicBezTo>
                <a:cubicBezTo>
                  <a:pt x="295838" y="869750"/>
                  <a:pt x="0" y="690154"/>
                  <a:pt x="2" y="490723"/>
                </a:cubicBezTo>
                <a:lnTo>
                  <a:pt x="0" y="49072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80000"/>
              <a:alpha val="50000"/>
              <a:hueOff val="1967"/>
              <a:satOff val="-829"/>
              <a:lumOff val="4777"/>
              <a:alphaOff val="30000"/>
            </a:schemeClr>
          </a:fillRef>
          <a:effectRef idx="2">
            <a:schemeClr val="accent1">
              <a:shade val="80000"/>
              <a:alpha val="50000"/>
              <a:hueOff val="1967"/>
              <a:satOff val="-829"/>
              <a:lumOff val="4777"/>
              <a:alphaOff val="30000"/>
            </a:schemeClr>
          </a:effectRef>
          <a:fontRef idx="minor">
            <a:schemeClr val="tx1"/>
          </a:fontRef>
        </p:style>
        <p:txBody>
          <a:bodyPr spcFirstLastPara="0" vert="horz" wrap="square" lIns="484683" tIns="165319" rIns="484683" bIns="165319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b="1" kern="1200" dirty="0" smtClean="0"/>
              <a:t>مشتریان</a:t>
            </a:r>
            <a:endParaRPr lang="fa-IR" sz="1700" b="1" kern="1200" dirty="0"/>
          </a:p>
        </p:txBody>
      </p:sp>
      <p:sp>
        <p:nvSpPr>
          <p:cNvPr id="27" name="Freeform 26"/>
          <p:cNvSpPr/>
          <p:nvPr/>
        </p:nvSpPr>
        <p:spPr>
          <a:xfrm>
            <a:off x="6311666" y="1990369"/>
            <a:ext cx="2405613" cy="999748"/>
          </a:xfrm>
          <a:custGeom>
            <a:avLst/>
            <a:gdLst>
              <a:gd name="connsiteX0" fmla="*/ 0 w 2405613"/>
              <a:gd name="connsiteY0" fmla="*/ 499874 h 999748"/>
              <a:gd name="connsiteX1" fmla="*/ 741210 w 2405613"/>
              <a:gd name="connsiteY1" fmla="*/ 38277 h 999748"/>
              <a:gd name="connsiteX2" fmla="*/ 1202808 w 2405613"/>
              <a:gd name="connsiteY2" fmla="*/ 2 h 999748"/>
              <a:gd name="connsiteX3" fmla="*/ 1664407 w 2405613"/>
              <a:gd name="connsiteY3" fmla="*/ 38278 h 999748"/>
              <a:gd name="connsiteX4" fmla="*/ 2405614 w 2405613"/>
              <a:gd name="connsiteY4" fmla="*/ 499878 h 999748"/>
              <a:gd name="connsiteX5" fmla="*/ 1664405 w 2405613"/>
              <a:gd name="connsiteY5" fmla="*/ 961477 h 999748"/>
              <a:gd name="connsiteX6" fmla="*/ 1202806 w 2405613"/>
              <a:gd name="connsiteY6" fmla="*/ 999752 h 999748"/>
              <a:gd name="connsiteX7" fmla="*/ 741207 w 2405613"/>
              <a:gd name="connsiteY7" fmla="*/ 961476 h 999748"/>
              <a:gd name="connsiteX8" fmla="*/ -1 w 2405613"/>
              <a:gd name="connsiteY8" fmla="*/ 499876 h 999748"/>
              <a:gd name="connsiteX9" fmla="*/ 0 w 2405613"/>
              <a:gd name="connsiteY9" fmla="*/ 499874 h 99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5613" h="999748">
                <a:moveTo>
                  <a:pt x="0" y="499874"/>
                </a:moveTo>
                <a:cubicBezTo>
                  <a:pt x="1" y="297908"/>
                  <a:pt x="292445" y="115785"/>
                  <a:pt x="741210" y="38277"/>
                </a:cubicBezTo>
                <a:cubicBezTo>
                  <a:pt x="887509" y="13009"/>
                  <a:pt x="1044378" y="2"/>
                  <a:pt x="1202808" y="2"/>
                </a:cubicBezTo>
                <a:cubicBezTo>
                  <a:pt x="1361238" y="2"/>
                  <a:pt x="1518108" y="13010"/>
                  <a:pt x="1664407" y="38278"/>
                </a:cubicBezTo>
                <a:cubicBezTo>
                  <a:pt x="2113173" y="115787"/>
                  <a:pt x="2405616" y="297911"/>
                  <a:pt x="2405614" y="499878"/>
                </a:cubicBezTo>
                <a:cubicBezTo>
                  <a:pt x="2405614" y="701845"/>
                  <a:pt x="2113170" y="883968"/>
                  <a:pt x="1664405" y="961477"/>
                </a:cubicBezTo>
                <a:cubicBezTo>
                  <a:pt x="1518106" y="986745"/>
                  <a:pt x="1361237" y="999752"/>
                  <a:pt x="1202806" y="999752"/>
                </a:cubicBezTo>
                <a:cubicBezTo>
                  <a:pt x="1044376" y="999752"/>
                  <a:pt x="887506" y="986744"/>
                  <a:pt x="741207" y="961476"/>
                </a:cubicBezTo>
                <a:cubicBezTo>
                  <a:pt x="292441" y="883967"/>
                  <a:pt x="-2" y="701843"/>
                  <a:pt x="-1" y="499876"/>
                </a:cubicBezTo>
                <a:cubicBezTo>
                  <a:pt x="-1" y="499875"/>
                  <a:pt x="0" y="499875"/>
                  <a:pt x="0" y="499874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80000"/>
              <a:alpha val="50000"/>
              <a:hueOff val="1311"/>
              <a:satOff val="-553"/>
              <a:lumOff val="3185"/>
              <a:alphaOff val="20000"/>
            </a:schemeClr>
          </a:fillRef>
          <a:effectRef idx="2">
            <a:schemeClr val="accent1">
              <a:shade val="80000"/>
              <a:alpha val="50000"/>
              <a:hueOff val="1311"/>
              <a:satOff val="-553"/>
              <a:lumOff val="3185"/>
              <a:alphaOff val="20000"/>
            </a:schemeClr>
          </a:effectRef>
          <a:fontRef idx="minor">
            <a:schemeClr val="tx1"/>
          </a:fontRef>
        </p:style>
        <p:txBody>
          <a:bodyPr spcFirstLastPara="0" vert="horz" wrap="square" lIns="484683" tIns="168000" rIns="484683" bIns="168000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b="1" kern="1200" dirty="0" smtClean="0"/>
              <a:t>عرضه‌کنندگان</a:t>
            </a:r>
            <a:r>
              <a:rPr lang="fa-IR" sz="1700" kern="1200" dirty="0" smtClean="0"/>
              <a:t> </a:t>
            </a:r>
            <a:endParaRPr lang="en-US" sz="1700" kern="1200" dirty="0"/>
          </a:p>
        </p:txBody>
      </p:sp>
      <p:sp>
        <p:nvSpPr>
          <p:cNvPr id="10" name="Rectangle 9"/>
          <p:cNvSpPr/>
          <p:nvPr/>
        </p:nvSpPr>
        <p:spPr>
          <a:xfrm>
            <a:off x="3352800" y="2209800"/>
            <a:ext cx="263245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محیط بیرونی</a:t>
            </a:r>
            <a:endParaRPr lang="fa-I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6" grpId="0" animBg="1"/>
      <p:bldP spid="19" grpId="0" animBg="1"/>
      <p:bldP spid="20" grpId="0" animBg="1"/>
      <p:bldP spid="21" grpId="0" animBg="1"/>
      <p:bldP spid="23" grpId="0" animBg="1"/>
      <p:bldP spid="25" grpId="0" animBg="1"/>
      <p:bldP spid="26" grpId="0" animBg="1"/>
      <p:bldP spid="28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نقش مدیر مالی</a:t>
            </a:r>
          </a:p>
        </p:txBody>
      </p:sp>
      <p:sp>
        <p:nvSpPr>
          <p:cNvPr id="30" name="Freeform 29"/>
          <p:cNvSpPr/>
          <p:nvPr/>
        </p:nvSpPr>
        <p:spPr>
          <a:xfrm>
            <a:off x="3232230" y="3181157"/>
            <a:ext cx="398154" cy="91440"/>
          </a:xfrm>
          <a:custGeom>
            <a:avLst/>
            <a:gdLst>
              <a:gd name="connsiteX0" fmla="*/ 0 w 398154"/>
              <a:gd name="connsiteY0" fmla="*/ 45720 h 91440"/>
              <a:gd name="connsiteX1" fmla="*/ 398154 w 398154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8154" h="91440">
                <a:moveTo>
                  <a:pt x="0" y="45720"/>
                </a:moveTo>
                <a:lnTo>
                  <a:pt x="398154" y="45720"/>
                </a:lnTo>
              </a:path>
            </a:pathLst>
          </a:custGeom>
          <a:noFill/>
          <a:scene3d>
            <a:camera prst="orthographicFront"/>
            <a:lightRig rig="chilly" dir="t"/>
          </a:scene3d>
          <a:sp3d z="-40000" prstMaterial="matte"/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1058" tIns="43576" rIns="201059" bIns="43577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700" kern="1200">
              <a:cs typeface="+mn-cs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369879" y="2667632"/>
            <a:ext cx="1864150" cy="1118490"/>
          </a:xfrm>
          <a:custGeom>
            <a:avLst/>
            <a:gdLst>
              <a:gd name="connsiteX0" fmla="*/ 0 w 1864150"/>
              <a:gd name="connsiteY0" fmla="*/ 0 h 1118490"/>
              <a:gd name="connsiteX1" fmla="*/ 1864150 w 1864150"/>
              <a:gd name="connsiteY1" fmla="*/ 0 h 1118490"/>
              <a:gd name="connsiteX2" fmla="*/ 1864150 w 1864150"/>
              <a:gd name="connsiteY2" fmla="*/ 1118490 h 1118490"/>
              <a:gd name="connsiteX3" fmla="*/ 0 w 1864150"/>
              <a:gd name="connsiteY3" fmla="*/ 1118490 h 1118490"/>
              <a:gd name="connsiteX4" fmla="*/ 0 w 1864150"/>
              <a:gd name="connsiteY4" fmla="*/ 0 h 111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150" h="1118490">
                <a:moveTo>
                  <a:pt x="0" y="0"/>
                </a:moveTo>
                <a:lnTo>
                  <a:pt x="1864150" y="0"/>
                </a:lnTo>
                <a:lnTo>
                  <a:pt x="1864150" y="1118490"/>
                </a:lnTo>
                <a:lnTo>
                  <a:pt x="0" y="111849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120904" rIns="120904" bIns="120904" numCol="1" spcCol="1270" anchor="ctr" anchorCtr="0">
            <a:noAutofit/>
          </a:bodyPr>
          <a:lstStyle/>
          <a:p>
            <a:pPr lvl="0" algn="ctr" defTabSz="755650" rtl="1"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>
                <a:cs typeface="+mn-cs"/>
              </a:rPr>
              <a:t>گردآوری وجوه از ‌سرمایه‌گذاران</a:t>
            </a:r>
            <a:endParaRPr lang="en-US" sz="1700" kern="1200" dirty="0">
              <a:cs typeface="+mn-cs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5525135" y="3181157"/>
            <a:ext cx="398154" cy="91440"/>
          </a:xfrm>
          <a:custGeom>
            <a:avLst/>
            <a:gdLst>
              <a:gd name="connsiteX0" fmla="*/ 0 w 398154"/>
              <a:gd name="connsiteY0" fmla="*/ 45720 h 91440"/>
              <a:gd name="connsiteX1" fmla="*/ 398154 w 398154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8154" h="91440">
                <a:moveTo>
                  <a:pt x="0" y="45720"/>
                </a:moveTo>
                <a:lnTo>
                  <a:pt x="398154" y="45720"/>
                </a:lnTo>
              </a:path>
            </a:pathLst>
          </a:custGeom>
          <a:noFill/>
          <a:scene3d>
            <a:camera prst="orthographicFront"/>
            <a:lightRig rig="chilly" dir="t"/>
          </a:scene3d>
          <a:sp3d z="-40000" prstMaterial="matte"/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1058" tIns="43576" rIns="201059" bIns="43577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700" kern="1200">
              <a:cs typeface="+mn-cs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3662784" y="2667632"/>
            <a:ext cx="1864150" cy="1118490"/>
          </a:xfrm>
          <a:custGeom>
            <a:avLst/>
            <a:gdLst>
              <a:gd name="connsiteX0" fmla="*/ 0 w 1864150"/>
              <a:gd name="connsiteY0" fmla="*/ 0 h 1118490"/>
              <a:gd name="connsiteX1" fmla="*/ 1864150 w 1864150"/>
              <a:gd name="connsiteY1" fmla="*/ 0 h 1118490"/>
              <a:gd name="connsiteX2" fmla="*/ 1864150 w 1864150"/>
              <a:gd name="connsiteY2" fmla="*/ 1118490 h 1118490"/>
              <a:gd name="connsiteX3" fmla="*/ 0 w 1864150"/>
              <a:gd name="connsiteY3" fmla="*/ 1118490 h 1118490"/>
              <a:gd name="connsiteX4" fmla="*/ 0 w 1864150"/>
              <a:gd name="connsiteY4" fmla="*/ 0 h 111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150" h="1118490">
                <a:moveTo>
                  <a:pt x="0" y="0"/>
                </a:moveTo>
                <a:lnTo>
                  <a:pt x="1864150" y="0"/>
                </a:lnTo>
                <a:lnTo>
                  <a:pt x="1864150" y="1118490"/>
                </a:lnTo>
                <a:lnTo>
                  <a:pt x="0" y="111849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120904" rIns="120904" bIns="120904" numCol="1" spcCol="1270" anchor="ctr" anchorCtr="0">
            <a:noAutofit/>
          </a:bodyPr>
          <a:lstStyle/>
          <a:p>
            <a:pPr lvl="0" algn="ctr" defTabSz="755650" rtl="1"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>
                <a:cs typeface="+mn-cs"/>
              </a:rPr>
              <a:t>سرمایه‌گذاری وجوه در پروژه‌های ارزش‌زا</a:t>
            </a:r>
            <a:endParaRPr lang="en-US" sz="1700" kern="1200" dirty="0">
              <a:cs typeface="+mn-cs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3487517" y="3784322"/>
            <a:ext cx="3400247" cy="398154"/>
          </a:xfrm>
          <a:custGeom>
            <a:avLst/>
            <a:gdLst>
              <a:gd name="connsiteX0" fmla="*/ 3400247 w 3400247"/>
              <a:gd name="connsiteY0" fmla="*/ 0 h 398154"/>
              <a:gd name="connsiteX1" fmla="*/ 3400247 w 3400247"/>
              <a:gd name="connsiteY1" fmla="*/ 216177 h 398154"/>
              <a:gd name="connsiteX2" fmla="*/ 0 w 3400247"/>
              <a:gd name="connsiteY2" fmla="*/ 216177 h 398154"/>
              <a:gd name="connsiteX3" fmla="*/ 0 w 3400247"/>
              <a:gd name="connsiteY3" fmla="*/ 398154 h 398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0247" h="398154">
                <a:moveTo>
                  <a:pt x="3400247" y="0"/>
                </a:moveTo>
                <a:lnTo>
                  <a:pt x="3400247" y="216177"/>
                </a:lnTo>
                <a:lnTo>
                  <a:pt x="0" y="216177"/>
                </a:lnTo>
                <a:lnTo>
                  <a:pt x="0" y="398154"/>
                </a:lnTo>
              </a:path>
            </a:pathLst>
          </a:custGeom>
          <a:noFill/>
          <a:scene3d>
            <a:camera prst="orthographicFront"/>
            <a:lightRig rig="chilly" dir="t"/>
          </a:scene3d>
          <a:sp3d z="-40000" prstMaterial="matte"/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27144" tIns="196934" rIns="1627145" bIns="196933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700" kern="1200">
              <a:cs typeface="+mn-cs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5955689" y="2667632"/>
            <a:ext cx="1864150" cy="1118490"/>
          </a:xfrm>
          <a:custGeom>
            <a:avLst/>
            <a:gdLst>
              <a:gd name="connsiteX0" fmla="*/ 0 w 1864150"/>
              <a:gd name="connsiteY0" fmla="*/ 0 h 1118490"/>
              <a:gd name="connsiteX1" fmla="*/ 1864150 w 1864150"/>
              <a:gd name="connsiteY1" fmla="*/ 0 h 1118490"/>
              <a:gd name="connsiteX2" fmla="*/ 1864150 w 1864150"/>
              <a:gd name="connsiteY2" fmla="*/ 1118490 h 1118490"/>
              <a:gd name="connsiteX3" fmla="*/ 0 w 1864150"/>
              <a:gd name="connsiteY3" fmla="*/ 1118490 h 1118490"/>
              <a:gd name="connsiteX4" fmla="*/ 0 w 1864150"/>
              <a:gd name="connsiteY4" fmla="*/ 0 h 111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150" h="1118490">
                <a:moveTo>
                  <a:pt x="0" y="0"/>
                </a:moveTo>
                <a:lnTo>
                  <a:pt x="1864150" y="0"/>
                </a:lnTo>
                <a:lnTo>
                  <a:pt x="1864150" y="1118490"/>
                </a:lnTo>
                <a:lnTo>
                  <a:pt x="0" y="111849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120904" rIns="120904" bIns="120904" numCol="1" spcCol="1270" anchor="ctr" anchorCtr="0">
            <a:noAutofit/>
          </a:bodyPr>
          <a:lstStyle/>
          <a:p>
            <a:pPr lvl="0" algn="ctr" defTabSz="755650" rtl="1"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>
                <a:cs typeface="+mn-cs"/>
              </a:rPr>
              <a:t>ادارۀ وجوه حاصل از عملیات</a:t>
            </a:r>
            <a:endParaRPr lang="en-US" sz="1700" kern="1200" dirty="0">
              <a:cs typeface="+mn-cs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4417792" y="4728402"/>
            <a:ext cx="391257" cy="91440"/>
          </a:xfrm>
          <a:custGeom>
            <a:avLst/>
            <a:gdLst>
              <a:gd name="connsiteX0" fmla="*/ 0 w 391257"/>
              <a:gd name="connsiteY0" fmla="*/ 45720 h 91440"/>
              <a:gd name="connsiteX1" fmla="*/ 391257 w 391257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1257" h="91440">
                <a:moveTo>
                  <a:pt x="0" y="45720"/>
                </a:moveTo>
                <a:lnTo>
                  <a:pt x="391257" y="45720"/>
                </a:lnTo>
              </a:path>
            </a:pathLst>
          </a:custGeom>
          <a:noFill/>
          <a:scene3d>
            <a:camera prst="orthographicFront"/>
            <a:lightRig rig="chilly" dir="t"/>
          </a:scene3d>
          <a:sp3d z="-40000" prstMaterial="matte"/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7782" tIns="43576" rIns="197783" bIns="43577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700" kern="1200">
              <a:cs typeface="+mn-cs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2555442" y="4214877"/>
            <a:ext cx="1864150" cy="1118490"/>
          </a:xfrm>
          <a:custGeom>
            <a:avLst/>
            <a:gdLst>
              <a:gd name="connsiteX0" fmla="*/ 0 w 1864150"/>
              <a:gd name="connsiteY0" fmla="*/ 0 h 1118490"/>
              <a:gd name="connsiteX1" fmla="*/ 1864150 w 1864150"/>
              <a:gd name="connsiteY1" fmla="*/ 0 h 1118490"/>
              <a:gd name="connsiteX2" fmla="*/ 1864150 w 1864150"/>
              <a:gd name="connsiteY2" fmla="*/ 1118490 h 1118490"/>
              <a:gd name="connsiteX3" fmla="*/ 0 w 1864150"/>
              <a:gd name="connsiteY3" fmla="*/ 1118490 h 1118490"/>
              <a:gd name="connsiteX4" fmla="*/ 0 w 1864150"/>
              <a:gd name="connsiteY4" fmla="*/ 0 h 111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150" h="1118490">
                <a:moveTo>
                  <a:pt x="0" y="0"/>
                </a:moveTo>
                <a:lnTo>
                  <a:pt x="1864150" y="0"/>
                </a:lnTo>
                <a:lnTo>
                  <a:pt x="1864150" y="1118490"/>
                </a:lnTo>
                <a:lnTo>
                  <a:pt x="0" y="111849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120904" rIns="120904" bIns="120904" numCol="1" spcCol="1270" anchor="ctr" anchorCtr="0">
            <a:noAutofit/>
          </a:bodyPr>
          <a:lstStyle/>
          <a:p>
            <a:pPr lvl="0" algn="ctr" defTabSz="755650" rtl="1"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>
                <a:cs typeface="+mn-cs"/>
              </a:rPr>
              <a:t>بازپرداخت وجوه به سرمایه‌گذاران</a:t>
            </a:r>
            <a:endParaRPr lang="fa-IR" sz="1700" kern="1200" dirty="0">
              <a:cs typeface="+mn-cs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841449" y="4214877"/>
            <a:ext cx="1864150" cy="1118490"/>
          </a:xfrm>
          <a:custGeom>
            <a:avLst/>
            <a:gdLst>
              <a:gd name="connsiteX0" fmla="*/ 0 w 1864150"/>
              <a:gd name="connsiteY0" fmla="*/ 0 h 1118490"/>
              <a:gd name="connsiteX1" fmla="*/ 1864150 w 1864150"/>
              <a:gd name="connsiteY1" fmla="*/ 0 h 1118490"/>
              <a:gd name="connsiteX2" fmla="*/ 1864150 w 1864150"/>
              <a:gd name="connsiteY2" fmla="*/ 1118490 h 1118490"/>
              <a:gd name="connsiteX3" fmla="*/ 0 w 1864150"/>
              <a:gd name="connsiteY3" fmla="*/ 1118490 h 1118490"/>
              <a:gd name="connsiteX4" fmla="*/ 0 w 1864150"/>
              <a:gd name="connsiteY4" fmla="*/ 0 h 111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150" h="1118490">
                <a:moveTo>
                  <a:pt x="0" y="0"/>
                </a:moveTo>
                <a:lnTo>
                  <a:pt x="1864150" y="0"/>
                </a:lnTo>
                <a:lnTo>
                  <a:pt x="1864150" y="1118490"/>
                </a:lnTo>
                <a:lnTo>
                  <a:pt x="0" y="111849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120904" rIns="120904" bIns="120904" numCol="1" spcCol="1270" anchor="ctr" anchorCtr="0">
            <a:noAutofit/>
          </a:bodyPr>
          <a:lstStyle/>
          <a:p>
            <a:pPr lvl="0" algn="ctr" defTabSz="755650" rtl="1"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>
                <a:cs typeface="+mn-cs"/>
              </a:rPr>
              <a:t>سرمایه‌گذاری دوبارۀ وجوه در پروژه‌های جدید</a:t>
            </a:r>
            <a:endParaRPr lang="fa-IR" sz="1700" kern="1200" dirty="0">
              <a:cs typeface="+mn-cs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634789" y="457782"/>
            <a:ext cx="1980035" cy="1980035"/>
          </a:xfrm>
          <a:custGeom>
            <a:avLst/>
            <a:gdLst>
              <a:gd name="connsiteX0" fmla="*/ 0 w 1980035"/>
              <a:gd name="connsiteY0" fmla="*/ 990018 h 1980035"/>
              <a:gd name="connsiteX1" fmla="*/ 289971 w 1980035"/>
              <a:gd name="connsiteY1" fmla="*/ 289970 h 1980035"/>
              <a:gd name="connsiteX2" fmla="*/ 990020 w 1980035"/>
              <a:gd name="connsiteY2" fmla="*/ 1 h 1980035"/>
              <a:gd name="connsiteX3" fmla="*/ 1690068 w 1980035"/>
              <a:gd name="connsiteY3" fmla="*/ 289972 h 1980035"/>
              <a:gd name="connsiteX4" fmla="*/ 1980037 w 1980035"/>
              <a:gd name="connsiteY4" fmla="*/ 990021 h 1980035"/>
              <a:gd name="connsiteX5" fmla="*/ 1690067 w 1980035"/>
              <a:gd name="connsiteY5" fmla="*/ 1690070 h 1980035"/>
              <a:gd name="connsiteX6" fmla="*/ 990018 w 1980035"/>
              <a:gd name="connsiteY6" fmla="*/ 1980039 h 1980035"/>
              <a:gd name="connsiteX7" fmla="*/ 289970 w 1980035"/>
              <a:gd name="connsiteY7" fmla="*/ 1690069 h 1980035"/>
              <a:gd name="connsiteX8" fmla="*/ 1 w 1980035"/>
              <a:gd name="connsiteY8" fmla="*/ 990020 h 1980035"/>
              <a:gd name="connsiteX9" fmla="*/ 0 w 1980035"/>
              <a:gd name="connsiteY9" fmla="*/ 990018 h 198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0035" h="1980035">
                <a:moveTo>
                  <a:pt x="0" y="990018"/>
                </a:moveTo>
                <a:cubicBezTo>
                  <a:pt x="0" y="727449"/>
                  <a:pt x="104306" y="475634"/>
                  <a:pt x="289971" y="289970"/>
                </a:cubicBezTo>
                <a:cubicBezTo>
                  <a:pt x="475636" y="104306"/>
                  <a:pt x="727451" y="1"/>
                  <a:pt x="990020" y="1"/>
                </a:cubicBezTo>
                <a:cubicBezTo>
                  <a:pt x="1252589" y="1"/>
                  <a:pt x="1504404" y="104307"/>
                  <a:pt x="1690068" y="289972"/>
                </a:cubicBezTo>
                <a:cubicBezTo>
                  <a:pt x="1875732" y="475637"/>
                  <a:pt x="1980037" y="727452"/>
                  <a:pt x="1980037" y="990021"/>
                </a:cubicBezTo>
                <a:cubicBezTo>
                  <a:pt x="1980037" y="1252590"/>
                  <a:pt x="1875732" y="1504405"/>
                  <a:pt x="1690067" y="1690070"/>
                </a:cubicBezTo>
                <a:cubicBezTo>
                  <a:pt x="1504402" y="1875734"/>
                  <a:pt x="1252587" y="1980040"/>
                  <a:pt x="990018" y="1980039"/>
                </a:cubicBezTo>
                <a:cubicBezTo>
                  <a:pt x="727449" y="1980039"/>
                  <a:pt x="475634" y="1875733"/>
                  <a:pt x="289970" y="1690069"/>
                </a:cubicBezTo>
                <a:cubicBezTo>
                  <a:pt x="104306" y="1504404"/>
                  <a:pt x="1" y="1252589"/>
                  <a:pt x="1" y="990020"/>
                </a:cubicBezTo>
                <a:cubicBezTo>
                  <a:pt x="1" y="990019"/>
                  <a:pt x="0" y="990019"/>
                  <a:pt x="0" y="99001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8070" tIns="328069" rIns="328070" bIns="328069" numCol="1" spcCol="1270" anchor="ctr" anchorCtr="0">
            <a:noAutofit/>
          </a:bodyPr>
          <a:lstStyle/>
          <a:p>
            <a:pPr lvl="0" algn="ctr" defTabSz="13335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000" kern="1200" dirty="0" smtClean="0"/>
              <a:t>شرکت</a:t>
            </a:r>
            <a:endParaRPr lang="fa-IR" sz="3000" kern="1200" dirty="0"/>
          </a:p>
        </p:txBody>
      </p:sp>
      <p:sp>
        <p:nvSpPr>
          <p:cNvPr id="25" name="Up Arrow 24"/>
          <p:cNvSpPr/>
          <p:nvPr/>
        </p:nvSpPr>
        <p:spPr>
          <a:xfrm rot="16200000">
            <a:off x="2947960" y="1098081"/>
            <a:ext cx="693012" cy="699437"/>
          </a:xfrm>
          <a:prstGeom prst="upArrow">
            <a:avLst/>
          </a:prstGeom>
          <a:scene3d>
            <a:camera prst="orthographicFront"/>
            <a:lightRig rig="chilly" dir="t"/>
          </a:scene3d>
          <a:sp3d z="-70000" extrusionH="1700" prstMaterial="translucentPowder">
            <a:bevelT w="25400" h="6350" prst="softRound"/>
            <a:bevelB w="0" h="0" prst="convex"/>
          </a:sp3d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Freeform 25"/>
          <p:cNvSpPr/>
          <p:nvPr/>
        </p:nvSpPr>
        <p:spPr>
          <a:xfrm>
            <a:off x="3934518" y="787458"/>
            <a:ext cx="1320683" cy="1320683"/>
          </a:xfrm>
          <a:custGeom>
            <a:avLst/>
            <a:gdLst>
              <a:gd name="connsiteX0" fmla="*/ 0 w 1320683"/>
              <a:gd name="connsiteY0" fmla="*/ 660342 h 1320683"/>
              <a:gd name="connsiteX1" fmla="*/ 193410 w 1320683"/>
              <a:gd name="connsiteY1" fmla="*/ 193410 h 1320683"/>
              <a:gd name="connsiteX2" fmla="*/ 660343 w 1320683"/>
              <a:gd name="connsiteY2" fmla="*/ 1 h 1320683"/>
              <a:gd name="connsiteX3" fmla="*/ 1127275 w 1320683"/>
              <a:gd name="connsiteY3" fmla="*/ 193411 h 1320683"/>
              <a:gd name="connsiteX4" fmla="*/ 1320684 w 1320683"/>
              <a:gd name="connsiteY4" fmla="*/ 660344 h 1320683"/>
              <a:gd name="connsiteX5" fmla="*/ 1127274 w 1320683"/>
              <a:gd name="connsiteY5" fmla="*/ 1127276 h 1320683"/>
              <a:gd name="connsiteX6" fmla="*/ 660341 w 1320683"/>
              <a:gd name="connsiteY6" fmla="*/ 1320686 h 1320683"/>
              <a:gd name="connsiteX7" fmla="*/ 193409 w 1320683"/>
              <a:gd name="connsiteY7" fmla="*/ 1127276 h 1320683"/>
              <a:gd name="connsiteX8" fmla="*/ 0 w 1320683"/>
              <a:gd name="connsiteY8" fmla="*/ 660343 h 1320683"/>
              <a:gd name="connsiteX9" fmla="*/ 0 w 1320683"/>
              <a:gd name="connsiteY9" fmla="*/ 660342 h 132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0683" h="1320683">
                <a:moveTo>
                  <a:pt x="0" y="660342"/>
                </a:moveTo>
                <a:cubicBezTo>
                  <a:pt x="0" y="485208"/>
                  <a:pt x="69572" y="317248"/>
                  <a:pt x="193410" y="193410"/>
                </a:cubicBezTo>
                <a:cubicBezTo>
                  <a:pt x="317248" y="69572"/>
                  <a:pt x="485209" y="1"/>
                  <a:pt x="660343" y="1"/>
                </a:cubicBezTo>
                <a:cubicBezTo>
                  <a:pt x="835477" y="1"/>
                  <a:pt x="1003437" y="69573"/>
                  <a:pt x="1127275" y="193411"/>
                </a:cubicBezTo>
                <a:cubicBezTo>
                  <a:pt x="1251113" y="317249"/>
                  <a:pt x="1320684" y="485210"/>
                  <a:pt x="1320684" y="660344"/>
                </a:cubicBezTo>
                <a:cubicBezTo>
                  <a:pt x="1320684" y="835478"/>
                  <a:pt x="1251112" y="1003438"/>
                  <a:pt x="1127274" y="1127276"/>
                </a:cubicBezTo>
                <a:cubicBezTo>
                  <a:pt x="1003436" y="1251114"/>
                  <a:pt x="835475" y="1320686"/>
                  <a:pt x="660341" y="1320686"/>
                </a:cubicBezTo>
                <a:cubicBezTo>
                  <a:pt x="485207" y="1320686"/>
                  <a:pt x="317247" y="1251114"/>
                  <a:pt x="193409" y="1127276"/>
                </a:cubicBezTo>
                <a:cubicBezTo>
                  <a:pt x="69571" y="1003438"/>
                  <a:pt x="0" y="835477"/>
                  <a:pt x="0" y="660343"/>
                </a:cubicBezTo>
                <a:lnTo>
                  <a:pt x="0" y="660342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510" tIns="231509" rIns="231510" bIns="231509" numCol="1" spcCol="1270" anchor="ctr" anchorCtr="0">
            <a:noAutofit/>
          </a:bodyPr>
          <a:lstStyle/>
          <a:p>
            <a:pPr lvl="0" algn="ctr" defTabSz="13335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000" kern="1200" dirty="0" smtClean="0"/>
              <a:t>مدیر مالی</a:t>
            </a:r>
            <a:endParaRPr lang="fa-IR" sz="3000" kern="1200" dirty="0"/>
          </a:p>
        </p:txBody>
      </p:sp>
      <p:sp>
        <p:nvSpPr>
          <p:cNvPr id="27" name="Up Arrow 26"/>
          <p:cNvSpPr/>
          <p:nvPr/>
        </p:nvSpPr>
        <p:spPr>
          <a:xfrm rot="16200000">
            <a:off x="5780774" y="1098081"/>
            <a:ext cx="693012" cy="699437"/>
          </a:xfrm>
          <a:prstGeom prst="upArrow">
            <a:avLst/>
          </a:prstGeom>
          <a:scene3d>
            <a:camera prst="orthographicFront"/>
            <a:lightRig rig="chilly" dir="t"/>
          </a:scene3d>
          <a:sp3d z="-70000" extrusionH="1700" prstMaterial="translucentPowder">
            <a:bevelT w="25400" h="6350" prst="softRound"/>
            <a:bevelB w="0" h="0" prst="convex"/>
          </a:sp3d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Freeform 27"/>
          <p:cNvSpPr/>
          <p:nvPr/>
        </p:nvSpPr>
        <p:spPr>
          <a:xfrm>
            <a:off x="6574895" y="457782"/>
            <a:ext cx="1980035" cy="1980035"/>
          </a:xfrm>
          <a:custGeom>
            <a:avLst/>
            <a:gdLst>
              <a:gd name="connsiteX0" fmla="*/ 0 w 1980035"/>
              <a:gd name="connsiteY0" fmla="*/ 990018 h 1980035"/>
              <a:gd name="connsiteX1" fmla="*/ 289971 w 1980035"/>
              <a:gd name="connsiteY1" fmla="*/ 289970 h 1980035"/>
              <a:gd name="connsiteX2" fmla="*/ 990020 w 1980035"/>
              <a:gd name="connsiteY2" fmla="*/ 1 h 1980035"/>
              <a:gd name="connsiteX3" fmla="*/ 1690068 w 1980035"/>
              <a:gd name="connsiteY3" fmla="*/ 289972 h 1980035"/>
              <a:gd name="connsiteX4" fmla="*/ 1980037 w 1980035"/>
              <a:gd name="connsiteY4" fmla="*/ 990021 h 1980035"/>
              <a:gd name="connsiteX5" fmla="*/ 1690067 w 1980035"/>
              <a:gd name="connsiteY5" fmla="*/ 1690070 h 1980035"/>
              <a:gd name="connsiteX6" fmla="*/ 990018 w 1980035"/>
              <a:gd name="connsiteY6" fmla="*/ 1980039 h 1980035"/>
              <a:gd name="connsiteX7" fmla="*/ 289970 w 1980035"/>
              <a:gd name="connsiteY7" fmla="*/ 1690069 h 1980035"/>
              <a:gd name="connsiteX8" fmla="*/ 1 w 1980035"/>
              <a:gd name="connsiteY8" fmla="*/ 990020 h 1980035"/>
              <a:gd name="connsiteX9" fmla="*/ 0 w 1980035"/>
              <a:gd name="connsiteY9" fmla="*/ 990018 h 198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0035" h="1980035">
                <a:moveTo>
                  <a:pt x="0" y="990018"/>
                </a:moveTo>
                <a:cubicBezTo>
                  <a:pt x="0" y="727449"/>
                  <a:pt x="104306" y="475634"/>
                  <a:pt x="289971" y="289970"/>
                </a:cubicBezTo>
                <a:cubicBezTo>
                  <a:pt x="475636" y="104306"/>
                  <a:pt x="727451" y="1"/>
                  <a:pt x="990020" y="1"/>
                </a:cubicBezTo>
                <a:cubicBezTo>
                  <a:pt x="1252589" y="1"/>
                  <a:pt x="1504404" y="104307"/>
                  <a:pt x="1690068" y="289972"/>
                </a:cubicBezTo>
                <a:cubicBezTo>
                  <a:pt x="1875732" y="475637"/>
                  <a:pt x="1980037" y="727452"/>
                  <a:pt x="1980037" y="990021"/>
                </a:cubicBezTo>
                <a:cubicBezTo>
                  <a:pt x="1980037" y="1252590"/>
                  <a:pt x="1875732" y="1504405"/>
                  <a:pt x="1690067" y="1690070"/>
                </a:cubicBezTo>
                <a:cubicBezTo>
                  <a:pt x="1504402" y="1875734"/>
                  <a:pt x="1252587" y="1980040"/>
                  <a:pt x="990018" y="1980039"/>
                </a:cubicBezTo>
                <a:cubicBezTo>
                  <a:pt x="727449" y="1980039"/>
                  <a:pt x="475634" y="1875733"/>
                  <a:pt x="289970" y="1690069"/>
                </a:cubicBezTo>
                <a:cubicBezTo>
                  <a:pt x="104306" y="1504404"/>
                  <a:pt x="1" y="1252589"/>
                  <a:pt x="1" y="990020"/>
                </a:cubicBezTo>
                <a:cubicBezTo>
                  <a:pt x="1" y="990019"/>
                  <a:pt x="0" y="990019"/>
                  <a:pt x="0" y="99001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8070" tIns="328069" rIns="328070" bIns="328069" numCol="1" spcCol="1270" anchor="ctr" anchorCtr="0">
            <a:noAutofit/>
          </a:bodyPr>
          <a:lstStyle/>
          <a:p>
            <a:pPr lvl="0" algn="ctr" defTabSz="13335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000" kern="1200" dirty="0" smtClean="0"/>
              <a:t>بازارهای سرمایه</a:t>
            </a:r>
            <a:endParaRPr lang="fa-IR" sz="3000" kern="1200" dirty="0"/>
          </a:p>
        </p:txBody>
      </p:sp>
      <p:sp>
        <p:nvSpPr>
          <p:cNvPr id="9" name="Up Arrow 8"/>
          <p:cNvSpPr/>
          <p:nvPr/>
        </p:nvSpPr>
        <p:spPr>
          <a:xfrm rot="5400000">
            <a:off x="3051320" y="1566591"/>
            <a:ext cx="716089" cy="722728"/>
          </a:xfrm>
          <a:prstGeom prst="upArrow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Up Arrow 9"/>
          <p:cNvSpPr/>
          <p:nvPr/>
        </p:nvSpPr>
        <p:spPr>
          <a:xfrm rot="5400000">
            <a:off x="5909991" y="1566591"/>
            <a:ext cx="716089" cy="722728"/>
          </a:xfrm>
          <a:prstGeom prst="upArrow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Curved Up Arrow 10"/>
          <p:cNvSpPr/>
          <p:nvPr/>
        </p:nvSpPr>
        <p:spPr>
          <a:xfrm rot="16200000">
            <a:off x="4393769" y="991751"/>
            <a:ext cx="1678702" cy="762000"/>
          </a:xfrm>
          <a:prstGeom prst="curvedUpArrow">
            <a:avLst/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6019800" y="914400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1</a:t>
            </a:r>
            <a:endParaRPr lang="fa-IR" dirty="0"/>
          </a:p>
        </p:txBody>
      </p:sp>
      <p:sp>
        <p:nvSpPr>
          <p:cNvPr id="13" name="Flowchart: Connector 12"/>
          <p:cNvSpPr/>
          <p:nvPr/>
        </p:nvSpPr>
        <p:spPr>
          <a:xfrm>
            <a:off x="3200400" y="914400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2</a:t>
            </a:r>
            <a:endParaRPr lang="fa-IR" dirty="0"/>
          </a:p>
        </p:txBody>
      </p:sp>
      <p:sp>
        <p:nvSpPr>
          <p:cNvPr id="14" name="Flowchart: Connector 13"/>
          <p:cNvSpPr/>
          <p:nvPr/>
        </p:nvSpPr>
        <p:spPr>
          <a:xfrm>
            <a:off x="2971800" y="1981200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3</a:t>
            </a:r>
            <a:endParaRPr lang="fa-IR" dirty="0"/>
          </a:p>
        </p:txBody>
      </p:sp>
      <p:sp>
        <p:nvSpPr>
          <p:cNvPr id="15" name="Flowchart: Connector 14"/>
          <p:cNvSpPr/>
          <p:nvPr/>
        </p:nvSpPr>
        <p:spPr>
          <a:xfrm>
            <a:off x="5867400" y="1981200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4</a:t>
            </a:r>
            <a:endParaRPr lang="fa-IR" dirty="0"/>
          </a:p>
        </p:txBody>
      </p:sp>
      <p:sp>
        <p:nvSpPr>
          <p:cNvPr id="16" name="Flowchart: Connector 15"/>
          <p:cNvSpPr/>
          <p:nvPr/>
        </p:nvSpPr>
        <p:spPr>
          <a:xfrm>
            <a:off x="4724400" y="76200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5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500"/>
                            </p:stCondLst>
                            <p:childTnLst>
                              <p:par>
                                <p:cTn id="8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9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2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4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7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3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1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4500"/>
                            </p:stCondLst>
                            <p:childTnLst>
                              <p:par>
                                <p:cTn id="13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6500"/>
                            </p:stCondLst>
                            <p:childTnLst>
                              <p:par>
                                <p:cTn id="13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7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3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24" grpId="0" animBg="1"/>
      <p:bldP spid="26" grpId="0" animBg="1"/>
      <p:bldP spid="2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سیر تکامل شرکت</a:t>
            </a:r>
          </a:p>
        </p:txBody>
      </p:sp>
      <p:sp>
        <p:nvSpPr>
          <p:cNvPr id="7" name="Freeform 6"/>
          <p:cNvSpPr/>
          <p:nvPr/>
        </p:nvSpPr>
        <p:spPr>
          <a:xfrm>
            <a:off x="502920" y="994507"/>
            <a:ext cx="1067846" cy="1525495"/>
          </a:xfrm>
          <a:custGeom>
            <a:avLst/>
            <a:gdLst>
              <a:gd name="connsiteX0" fmla="*/ 0 w 1525494"/>
              <a:gd name="connsiteY0" fmla="*/ 0 h 1067845"/>
              <a:gd name="connsiteX1" fmla="*/ 991572 w 1525494"/>
              <a:gd name="connsiteY1" fmla="*/ 0 h 1067845"/>
              <a:gd name="connsiteX2" fmla="*/ 1525494 w 1525494"/>
              <a:gd name="connsiteY2" fmla="*/ 533923 h 1067845"/>
              <a:gd name="connsiteX3" fmla="*/ 991572 w 1525494"/>
              <a:gd name="connsiteY3" fmla="*/ 1067845 h 1067845"/>
              <a:gd name="connsiteX4" fmla="*/ 0 w 1525494"/>
              <a:gd name="connsiteY4" fmla="*/ 1067845 h 1067845"/>
              <a:gd name="connsiteX5" fmla="*/ 533923 w 1525494"/>
              <a:gd name="connsiteY5" fmla="*/ 533923 h 1067845"/>
              <a:gd name="connsiteX6" fmla="*/ 0 w 1525494"/>
              <a:gd name="connsiteY6" fmla="*/ 0 h 106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494" h="1067845">
                <a:moveTo>
                  <a:pt x="1525493" y="0"/>
                </a:moveTo>
                <a:lnTo>
                  <a:pt x="1525493" y="694100"/>
                </a:lnTo>
                <a:lnTo>
                  <a:pt x="762746" y="1067845"/>
                </a:lnTo>
                <a:lnTo>
                  <a:pt x="1" y="694100"/>
                </a:lnTo>
                <a:lnTo>
                  <a:pt x="1" y="0"/>
                </a:lnTo>
                <a:lnTo>
                  <a:pt x="762746" y="373746"/>
                </a:lnTo>
                <a:lnTo>
                  <a:pt x="1525493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6" tIns="543449" rIns="9525" bIns="543447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تک مالکی</a:t>
            </a:r>
            <a:endParaRPr lang="en-US" sz="1500" kern="1200" dirty="0"/>
          </a:p>
        </p:txBody>
      </p:sp>
      <p:sp>
        <p:nvSpPr>
          <p:cNvPr id="8" name="Freeform 7"/>
          <p:cNvSpPr/>
          <p:nvPr/>
        </p:nvSpPr>
        <p:spPr>
          <a:xfrm>
            <a:off x="1570765" y="994508"/>
            <a:ext cx="7116035" cy="991572"/>
          </a:xfrm>
          <a:custGeom>
            <a:avLst/>
            <a:gdLst>
              <a:gd name="connsiteX0" fmla="*/ 165265 w 991571"/>
              <a:gd name="connsiteY0" fmla="*/ 0 h 7116034"/>
              <a:gd name="connsiteX1" fmla="*/ 826306 w 991571"/>
              <a:gd name="connsiteY1" fmla="*/ 0 h 7116034"/>
              <a:gd name="connsiteX2" fmla="*/ 943166 w 991571"/>
              <a:gd name="connsiteY2" fmla="*/ 48405 h 7116034"/>
              <a:gd name="connsiteX3" fmla="*/ 991571 w 991571"/>
              <a:gd name="connsiteY3" fmla="*/ 165265 h 7116034"/>
              <a:gd name="connsiteX4" fmla="*/ 991571 w 991571"/>
              <a:gd name="connsiteY4" fmla="*/ 7116034 h 7116034"/>
              <a:gd name="connsiteX5" fmla="*/ 991571 w 991571"/>
              <a:gd name="connsiteY5" fmla="*/ 7116034 h 7116034"/>
              <a:gd name="connsiteX6" fmla="*/ 991571 w 991571"/>
              <a:gd name="connsiteY6" fmla="*/ 7116034 h 7116034"/>
              <a:gd name="connsiteX7" fmla="*/ 0 w 991571"/>
              <a:gd name="connsiteY7" fmla="*/ 7116034 h 7116034"/>
              <a:gd name="connsiteX8" fmla="*/ 0 w 991571"/>
              <a:gd name="connsiteY8" fmla="*/ 7116034 h 7116034"/>
              <a:gd name="connsiteX9" fmla="*/ 0 w 991571"/>
              <a:gd name="connsiteY9" fmla="*/ 7116034 h 7116034"/>
              <a:gd name="connsiteX10" fmla="*/ 0 w 991571"/>
              <a:gd name="connsiteY10" fmla="*/ 165265 h 7116034"/>
              <a:gd name="connsiteX11" fmla="*/ 48405 w 991571"/>
              <a:gd name="connsiteY11" fmla="*/ 48405 h 7116034"/>
              <a:gd name="connsiteX12" fmla="*/ 165265 w 991571"/>
              <a:gd name="connsiteY12" fmla="*/ 0 h 711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1571" h="7116034">
                <a:moveTo>
                  <a:pt x="991571" y="1186031"/>
                </a:moveTo>
                <a:lnTo>
                  <a:pt x="991571" y="5930003"/>
                </a:lnTo>
                <a:cubicBezTo>
                  <a:pt x="991571" y="6244557"/>
                  <a:pt x="989145" y="6546229"/>
                  <a:pt x="984826" y="6768651"/>
                </a:cubicBezTo>
                <a:cubicBezTo>
                  <a:pt x="980507" y="6991073"/>
                  <a:pt x="974650" y="7116030"/>
                  <a:pt x="968542" y="7116030"/>
                </a:cubicBezTo>
                <a:lnTo>
                  <a:pt x="0" y="7116030"/>
                </a:lnTo>
                <a:lnTo>
                  <a:pt x="0" y="7116030"/>
                </a:lnTo>
                <a:lnTo>
                  <a:pt x="0" y="7116030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968542" y="4"/>
                </a:lnTo>
                <a:cubicBezTo>
                  <a:pt x="974650" y="4"/>
                  <a:pt x="980507" y="124961"/>
                  <a:pt x="984826" y="347383"/>
                </a:cubicBezTo>
                <a:cubicBezTo>
                  <a:pt x="989145" y="569805"/>
                  <a:pt x="991571" y="871477"/>
                  <a:pt x="991571" y="1186031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prstMaterial="dkEdge">
            <a:bevelT w="25400" h="6350" prst="softRound"/>
            <a:bevelB w="0" h="0" prst="convex"/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3" tIns="58565" rIns="58565" bIns="58566" numCol="1" spcCol="1270" anchor="ctr" anchorCtr="0">
            <a:noAutofit/>
          </a:bodyPr>
          <a:lstStyle/>
          <a:p>
            <a:pPr marL="171450" lvl="1" indent="-171450" algn="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/>
              <a:t>مالک مدیر عملیات، مدیر بازاریابی، مدیر مالی و ... است.</a:t>
            </a:r>
            <a:endParaRPr lang="en-US" sz="1600" kern="1200" dirty="0"/>
          </a:p>
          <a:p>
            <a:pPr marL="171450" lvl="1" indent="-171450" algn="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/>
              <a:t>تضاد درونی پایین است؛ مالیات، یک مرحله‌ای است.</a:t>
            </a:r>
            <a:endParaRPr lang="en-US" sz="1600" kern="1200" dirty="0"/>
          </a:p>
          <a:p>
            <a:pPr marL="171450" lvl="1" indent="-171450" algn="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/>
              <a:t>منابع مالی محدود است و فشار کمی برای بدهکار‌شدن وجود دارد.</a:t>
            </a:r>
            <a:endParaRPr lang="en-US" sz="1600" kern="1200" dirty="0"/>
          </a:p>
        </p:txBody>
      </p:sp>
      <p:sp>
        <p:nvSpPr>
          <p:cNvPr id="9" name="Freeform 8"/>
          <p:cNvSpPr/>
          <p:nvPr/>
        </p:nvSpPr>
        <p:spPr>
          <a:xfrm>
            <a:off x="502920" y="2324876"/>
            <a:ext cx="1067846" cy="1525495"/>
          </a:xfrm>
          <a:custGeom>
            <a:avLst/>
            <a:gdLst>
              <a:gd name="connsiteX0" fmla="*/ 0 w 1525494"/>
              <a:gd name="connsiteY0" fmla="*/ 0 h 1067845"/>
              <a:gd name="connsiteX1" fmla="*/ 991572 w 1525494"/>
              <a:gd name="connsiteY1" fmla="*/ 0 h 1067845"/>
              <a:gd name="connsiteX2" fmla="*/ 1525494 w 1525494"/>
              <a:gd name="connsiteY2" fmla="*/ 533923 h 1067845"/>
              <a:gd name="connsiteX3" fmla="*/ 991572 w 1525494"/>
              <a:gd name="connsiteY3" fmla="*/ 1067845 h 1067845"/>
              <a:gd name="connsiteX4" fmla="*/ 0 w 1525494"/>
              <a:gd name="connsiteY4" fmla="*/ 1067845 h 1067845"/>
              <a:gd name="connsiteX5" fmla="*/ 533923 w 1525494"/>
              <a:gd name="connsiteY5" fmla="*/ 533923 h 1067845"/>
              <a:gd name="connsiteX6" fmla="*/ 0 w 1525494"/>
              <a:gd name="connsiteY6" fmla="*/ 0 h 106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494" h="1067845">
                <a:moveTo>
                  <a:pt x="1525493" y="0"/>
                </a:moveTo>
                <a:lnTo>
                  <a:pt x="1525493" y="694100"/>
                </a:lnTo>
                <a:lnTo>
                  <a:pt x="762746" y="1067845"/>
                </a:lnTo>
                <a:lnTo>
                  <a:pt x="1" y="694100"/>
                </a:lnTo>
                <a:lnTo>
                  <a:pt x="1" y="0"/>
                </a:lnTo>
                <a:lnTo>
                  <a:pt x="762746" y="373746"/>
                </a:lnTo>
                <a:lnTo>
                  <a:pt x="1525493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5">
              <a:hueOff val="-7009648"/>
              <a:satOff val="10306"/>
              <a:lumOff val="8824"/>
              <a:alphaOff val="0"/>
            </a:schemeClr>
          </a:lnRef>
          <a:fillRef idx="1">
            <a:schemeClr val="accent5">
              <a:hueOff val="-7009648"/>
              <a:satOff val="10306"/>
              <a:lumOff val="8824"/>
              <a:alphaOff val="0"/>
            </a:schemeClr>
          </a:fillRef>
          <a:effectRef idx="0">
            <a:schemeClr val="accent5">
              <a:hueOff val="-7009648"/>
              <a:satOff val="10306"/>
              <a:lumOff val="88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6" tIns="543449" rIns="9525" bIns="543447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سهامی خاص</a:t>
            </a:r>
            <a:endParaRPr lang="en-US" sz="1500" kern="1200" dirty="0"/>
          </a:p>
        </p:txBody>
      </p:sp>
      <p:sp>
        <p:nvSpPr>
          <p:cNvPr id="10" name="Freeform 9"/>
          <p:cNvSpPr/>
          <p:nvPr/>
        </p:nvSpPr>
        <p:spPr>
          <a:xfrm>
            <a:off x="1570765" y="2324877"/>
            <a:ext cx="7116035" cy="991572"/>
          </a:xfrm>
          <a:custGeom>
            <a:avLst/>
            <a:gdLst>
              <a:gd name="connsiteX0" fmla="*/ 165265 w 991571"/>
              <a:gd name="connsiteY0" fmla="*/ 0 h 7116034"/>
              <a:gd name="connsiteX1" fmla="*/ 826306 w 991571"/>
              <a:gd name="connsiteY1" fmla="*/ 0 h 7116034"/>
              <a:gd name="connsiteX2" fmla="*/ 943166 w 991571"/>
              <a:gd name="connsiteY2" fmla="*/ 48405 h 7116034"/>
              <a:gd name="connsiteX3" fmla="*/ 991571 w 991571"/>
              <a:gd name="connsiteY3" fmla="*/ 165265 h 7116034"/>
              <a:gd name="connsiteX4" fmla="*/ 991571 w 991571"/>
              <a:gd name="connsiteY4" fmla="*/ 7116034 h 7116034"/>
              <a:gd name="connsiteX5" fmla="*/ 991571 w 991571"/>
              <a:gd name="connsiteY5" fmla="*/ 7116034 h 7116034"/>
              <a:gd name="connsiteX6" fmla="*/ 991571 w 991571"/>
              <a:gd name="connsiteY6" fmla="*/ 7116034 h 7116034"/>
              <a:gd name="connsiteX7" fmla="*/ 0 w 991571"/>
              <a:gd name="connsiteY7" fmla="*/ 7116034 h 7116034"/>
              <a:gd name="connsiteX8" fmla="*/ 0 w 991571"/>
              <a:gd name="connsiteY8" fmla="*/ 7116034 h 7116034"/>
              <a:gd name="connsiteX9" fmla="*/ 0 w 991571"/>
              <a:gd name="connsiteY9" fmla="*/ 7116034 h 7116034"/>
              <a:gd name="connsiteX10" fmla="*/ 0 w 991571"/>
              <a:gd name="connsiteY10" fmla="*/ 165265 h 7116034"/>
              <a:gd name="connsiteX11" fmla="*/ 48405 w 991571"/>
              <a:gd name="connsiteY11" fmla="*/ 48405 h 7116034"/>
              <a:gd name="connsiteX12" fmla="*/ 165265 w 991571"/>
              <a:gd name="connsiteY12" fmla="*/ 0 h 711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1571" h="7116034">
                <a:moveTo>
                  <a:pt x="991571" y="1186031"/>
                </a:moveTo>
                <a:lnTo>
                  <a:pt x="991571" y="5930003"/>
                </a:lnTo>
                <a:cubicBezTo>
                  <a:pt x="991571" y="6244557"/>
                  <a:pt x="989145" y="6546229"/>
                  <a:pt x="984826" y="6768651"/>
                </a:cubicBezTo>
                <a:cubicBezTo>
                  <a:pt x="980507" y="6991073"/>
                  <a:pt x="974650" y="7116030"/>
                  <a:pt x="968542" y="7116030"/>
                </a:cubicBezTo>
                <a:lnTo>
                  <a:pt x="0" y="7116030"/>
                </a:lnTo>
                <a:lnTo>
                  <a:pt x="0" y="7116030"/>
                </a:lnTo>
                <a:lnTo>
                  <a:pt x="0" y="7116030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968542" y="4"/>
                </a:lnTo>
                <a:cubicBezTo>
                  <a:pt x="974650" y="4"/>
                  <a:pt x="980507" y="124961"/>
                  <a:pt x="984826" y="347383"/>
                </a:cubicBezTo>
                <a:cubicBezTo>
                  <a:pt x="989145" y="569805"/>
                  <a:pt x="991571" y="871477"/>
                  <a:pt x="991571" y="1186031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prstMaterial="dkEdge">
            <a:bevelT w="25400" h="6350" prst="softRound"/>
            <a:bevelB w="0" h="0" prst="convex"/>
          </a:sp3d>
        </p:spPr>
        <p:style>
          <a:lnRef idx="1">
            <a:schemeClr val="accent5">
              <a:hueOff val="-7009648"/>
              <a:satOff val="10306"/>
              <a:lumOff val="882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3" tIns="58565" rIns="58565" bIns="58566" numCol="1" spcCol="1270" anchor="ctr" anchorCtr="0">
            <a:noAutofit/>
          </a:bodyPr>
          <a:lstStyle/>
          <a:p>
            <a:pPr marL="171450" lvl="1" indent="-171450" algn="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/>
              <a:t>مسؤولیت‌ها تفکیک می‌شود.</a:t>
            </a:r>
            <a:endParaRPr lang="fa-IR" sz="1600" kern="1200" dirty="0"/>
          </a:p>
          <a:p>
            <a:pPr marL="171450" lvl="1" indent="-171450" algn="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/>
              <a:t>تضادها ایجاد می‌گردد.</a:t>
            </a:r>
            <a:endParaRPr lang="en-US" sz="1600" kern="1200" dirty="0"/>
          </a:p>
          <a:p>
            <a:pPr marL="171450" lvl="1" indent="-171450" algn="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/>
              <a:t>فرصت‌های سرمایه‌گذاری افزایش می‌یابد.</a:t>
            </a:r>
            <a:endParaRPr lang="en-US" sz="16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02920" y="3655244"/>
            <a:ext cx="1067846" cy="1525495"/>
          </a:xfrm>
          <a:custGeom>
            <a:avLst/>
            <a:gdLst>
              <a:gd name="connsiteX0" fmla="*/ 0 w 1525494"/>
              <a:gd name="connsiteY0" fmla="*/ 0 h 1067845"/>
              <a:gd name="connsiteX1" fmla="*/ 991572 w 1525494"/>
              <a:gd name="connsiteY1" fmla="*/ 0 h 1067845"/>
              <a:gd name="connsiteX2" fmla="*/ 1525494 w 1525494"/>
              <a:gd name="connsiteY2" fmla="*/ 533923 h 1067845"/>
              <a:gd name="connsiteX3" fmla="*/ 991572 w 1525494"/>
              <a:gd name="connsiteY3" fmla="*/ 1067845 h 1067845"/>
              <a:gd name="connsiteX4" fmla="*/ 0 w 1525494"/>
              <a:gd name="connsiteY4" fmla="*/ 1067845 h 1067845"/>
              <a:gd name="connsiteX5" fmla="*/ 533923 w 1525494"/>
              <a:gd name="connsiteY5" fmla="*/ 533923 h 1067845"/>
              <a:gd name="connsiteX6" fmla="*/ 0 w 1525494"/>
              <a:gd name="connsiteY6" fmla="*/ 0 h 106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494" h="1067845">
                <a:moveTo>
                  <a:pt x="1525493" y="0"/>
                </a:moveTo>
                <a:lnTo>
                  <a:pt x="1525493" y="694100"/>
                </a:lnTo>
                <a:lnTo>
                  <a:pt x="762746" y="1067845"/>
                </a:lnTo>
                <a:lnTo>
                  <a:pt x="1" y="694100"/>
                </a:lnTo>
                <a:lnTo>
                  <a:pt x="1" y="0"/>
                </a:lnTo>
                <a:lnTo>
                  <a:pt x="762746" y="373746"/>
                </a:lnTo>
                <a:lnTo>
                  <a:pt x="1525493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5">
              <a:hueOff val="-14019296"/>
              <a:satOff val="20613"/>
              <a:lumOff val="17647"/>
              <a:alphaOff val="0"/>
            </a:schemeClr>
          </a:lnRef>
          <a:fillRef idx="1">
            <a:schemeClr val="accent5">
              <a:hueOff val="-14019296"/>
              <a:satOff val="20613"/>
              <a:lumOff val="17647"/>
              <a:alphaOff val="0"/>
            </a:schemeClr>
          </a:fillRef>
          <a:effectRef idx="0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6" tIns="543449" rIns="9525" bIns="543447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سهامی عام</a:t>
            </a:r>
            <a:endParaRPr lang="en-US" sz="15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1570765" y="3655246"/>
            <a:ext cx="7116035" cy="991572"/>
          </a:xfrm>
          <a:custGeom>
            <a:avLst/>
            <a:gdLst>
              <a:gd name="connsiteX0" fmla="*/ 165265 w 991571"/>
              <a:gd name="connsiteY0" fmla="*/ 0 h 7116034"/>
              <a:gd name="connsiteX1" fmla="*/ 826306 w 991571"/>
              <a:gd name="connsiteY1" fmla="*/ 0 h 7116034"/>
              <a:gd name="connsiteX2" fmla="*/ 943166 w 991571"/>
              <a:gd name="connsiteY2" fmla="*/ 48405 h 7116034"/>
              <a:gd name="connsiteX3" fmla="*/ 991571 w 991571"/>
              <a:gd name="connsiteY3" fmla="*/ 165265 h 7116034"/>
              <a:gd name="connsiteX4" fmla="*/ 991571 w 991571"/>
              <a:gd name="connsiteY4" fmla="*/ 7116034 h 7116034"/>
              <a:gd name="connsiteX5" fmla="*/ 991571 w 991571"/>
              <a:gd name="connsiteY5" fmla="*/ 7116034 h 7116034"/>
              <a:gd name="connsiteX6" fmla="*/ 991571 w 991571"/>
              <a:gd name="connsiteY6" fmla="*/ 7116034 h 7116034"/>
              <a:gd name="connsiteX7" fmla="*/ 0 w 991571"/>
              <a:gd name="connsiteY7" fmla="*/ 7116034 h 7116034"/>
              <a:gd name="connsiteX8" fmla="*/ 0 w 991571"/>
              <a:gd name="connsiteY8" fmla="*/ 7116034 h 7116034"/>
              <a:gd name="connsiteX9" fmla="*/ 0 w 991571"/>
              <a:gd name="connsiteY9" fmla="*/ 7116034 h 7116034"/>
              <a:gd name="connsiteX10" fmla="*/ 0 w 991571"/>
              <a:gd name="connsiteY10" fmla="*/ 165265 h 7116034"/>
              <a:gd name="connsiteX11" fmla="*/ 48405 w 991571"/>
              <a:gd name="connsiteY11" fmla="*/ 48405 h 7116034"/>
              <a:gd name="connsiteX12" fmla="*/ 165265 w 991571"/>
              <a:gd name="connsiteY12" fmla="*/ 0 h 711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1571" h="7116034">
                <a:moveTo>
                  <a:pt x="991571" y="1186031"/>
                </a:moveTo>
                <a:lnTo>
                  <a:pt x="991571" y="5930003"/>
                </a:lnTo>
                <a:cubicBezTo>
                  <a:pt x="991571" y="6244557"/>
                  <a:pt x="989145" y="6546229"/>
                  <a:pt x="984826" y="6768651"/>
                </a:cubicBezTo>
                <a:cubicBezTo>
                  <a:pt x="980507" y="6991073"/>
                  <a:pt x="974650" y="7116030"/>
                  <a:pt x="968542" y="7116030"/>
                </a:cubicBezTo>
                <a:lnTo>
                  <a:pt x="0" y="7116030"/>
                </a:lnTo>
                <a:lnTo>
                  <a:pt x="0" y="7116030"/>
                </a:lnTo>
                <a:lnTo>
                  <a:pt x="0" y="7116030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968542" y="4"/>
                </a:lnTo>
                <a:cubicBezTo>
                  <a:pt x="974650" y="4"/>
                  <a:pt x="980507" y="124961"/>
                  <a:pt x="984826" y="347383"/>
                </a:cubicBezTo>
                <a:cubicBezTo>
                  <a:pt x="989145" y="569805"/>
                  <a:pt x="991571" y="871477"/>
                  <a:pt x="991571" y="1186031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prstMaterial="dkEdge">
            <a:bevelT w="25400" h="6350" prst="softRound"/>
            <a:bevelB w="0" h="0" prst="convex"/>
          </a:sp3d>
        </p:spPr>
        <p:style>
          <a:lnRef idx="1">
            <a:schemeClr val="accent5">
              <a:hueOff val="-14019296"/>
              <a:satOff val="20613"/>
              <a:lumOff val="1764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3" tIns="58565" rIns="58565" bIns="58566" numCol="1" spcCol="1270" anchor="ctr" anchorCtr="0">
            <a:noAutofit/>
          </a:bodyPr>
          <a:lstStyle/>
          <a:p>
            <a:pPr marL="171450" lvl="1" indent="-171450" algn="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/>
              <a:t>شرکت با فرصت‌های سرمایه‌گذاری زیادی مواجه می‌شود.</a:t>
            </a:r>
            <a:endParaRPr lang="en-US" sz="1600" kern="1200" dirty="0"/>
          </a:p>
          <a:p>
            <a:pPr marL="171450" lvl="1" indent="-171450" algn="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/>
              <a:t>سرمایه‌گذاران فعال و غیرفعال وارد عرصه می‌شوند.</a:t>
            </a:r>
            <a:endParaRPr lang="en-US" sz="1600" kern="1200" dirty="0"/>
          </a:p>
          <a:p>
            <a:pPr marL="171450" lvl="1" indent="-171450" algn="r" defTabSz="7112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/>
              <a:t>منابع مالی شرکت افزایش می‌یابد و </a:t>
            </a:r>
            <a:r>
              <a:rPr lang="fa-IR" sz="1600" b="1" kern="1200" dirty="0" smtClean="0">
                <a:solidFill>
                  <a:srgbClr val="FF0000"/>
                </a:solidFill>
              </a:rPr>
              <a:t>حرفه‌ای‌های مالی استخدام می‌شوند</a:t>
            </a:r>
            <a:r>
              <a:rPr lang="fa-IR" sz="1600" kern="1200" dirty="0" smtClean="0">
                <a:solidFill>
                  <a:srgbClr val="FF0000"/>
                </a:solidFill>
              </a:rPr>
              <a:t>.</a:t>
            </a:r>
            <a:endParaRPr lang="en-US" sz="1600" kern="1200" dirty="0">
              <a:solidFill>
                <a:srgbClr val="FF0000"/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838200" y="2057400"/>
            <a:ext cx="3200400" cy="1676400"/>
          </a:xfrm>
          <a:prstGeom prst="cloud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کارشناسان مالی بلافاصله بر سر دو راهی قرار می‌گیرند.</a:t>
            </a:r>
            <a:endParaRPr lang="en-US" dirty="0" smtClean="0"/>
          </a:p>
          <a:p>
            <a:pPr algn="ctr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بر سر دو راهی</a:t>
            </a:r>
          </a:p>
        </p:txBody>
      </p:sp>
      <p:sp>
        <p:nvSpPr>
          <p:cNvPr id="11" name="Freeform 10"/>
          <p:cNvSpPr/>
          <p:nvPr/>
        </p:nvSpPr>
        <p:spPr>
          <a:xfrm>
            <a:off x="3449116" y="667360"/>
            <a:ext cx="5237684" cy="1079707"/>
          </a:xfrm>
          <a:custGeom>
            <a:avLst/>
            <a:gdLst>
              <a:gd name="connsiteX0" fmla="*/ 179955 w 1079706"/>
              <a:gd name="connsiteY0" fmla="*/ 0 h 5237683"/>
              <a:gd name="connsiteX1" fmla="*/ 899751 w 1079706"/>
              <a:gd name="connsiteY1" fmla="*/ 0 h 5237683"/>
              <a:gd name="connsiteX2" fmla="*/ 1026998 w 1079706"/>
              <a:gd name="connsiteY2" fmla="*/ 52708 h 5237683"/>
              <a:gd name="connsiteX3" fmla="*/ 1079705 w 1079706"/>
              <a:gd name="connsiteY3" fmla="*/ 179956 h 5237683"/>
              <a:gd name="connsiteX4" fmla="*/ 1079706 w 1079706"/>
              <a:gd name="connsiteY4" fmla="*/ 5237683 h 5237683"/>
              <a:gd name="connsiteX5" fmla="*/ 1079706 w 1079706"/>
              <a:gd name="connsiteY5" fmla="*/ 5237683 h 5237683"/>
              <a:gd name="connsiteX6" fmla="*/ 1079706 w 1079706"/>
              <a:gd name="connsiteY6" fmla="*/ 5237683 h 5237683"/>
              <a:gd name="connsiteX7" fmla="*/ 0 w 1079706"/>
              <a:gd name="connsiteY7" fmla="*/ 5237683 h 5237683"/>
              <a:gd name="connsiteX8" fmla="*/ 0 w 1079706"/>
              <a:gd name="connsiteY8" fmla="*/ 5237683 h 5237683"/>
              <a:gd name="connsiteX9" fmla="*/ 0 w 1079706"/>
              <a:gd name="connsiteY9" fmla="*/ 5237683 h 5237683"/>
              <a:gd name="connsiteX10" fmla="*/ 0 w 1079706"/>
              <a:gd name="connsiteY10" fmla="*/ 179955 h 5237683"/>
              <a:gd name="connsiteX11" fmla="*/ 52708 w 1079706"/>
              <a:gd name="connsiteY11" fmla="*/ 52708 h 5237683"/>
              <a:gd name="connsiteX12" fmla="*/ 179956 w 1079706"/>
              <a:gd name="connsiteY12" fmla="*/ 1 h 5237683"/>
              <a:gd name="connsiteX13" fmla="*/ 179955 w 1079706"/>
              <a:gd name="connsiteY13" fmla="*/ 0 h 523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706" h="5237683">
                <a:moveTo>
                  <a:pt x="1079706" y="872968"/>
                </a:moveTo>
                <a:lnTo>
                  <a:pt x="1079706" y="4364715"/>
                </a:lnTo>
                <a:cubicBezTo>
                  <a:pt x="1079706" y="4596240"/>
                  <a:pt x="1075797" y="4818281"/>
                  <a:pt x="1068841" y="4981993"/>
                </a:cubicBezTo>
                <a:cubicBezTo>
                  <a:pt x="1061884" y="5145705"/>
                  <a:pt x="1052448" y="5237676"/>
                  <a:pt x="1042609" y="5237676"/>
                </a:cubicBezTo>
                <a:cubicBezTo>
                  <a:pt x="695073" y="5237676"/>
                  <a:pt x="347537" y="5237681"/>
                  <a:pt x="0" y="5237681"/>
                </a:cubicBezTo>
                <a:lnTo>
                  <a:pt x="0" y="5237681"/>
                </a:lnTo>
                <a:lnTo>
                  <a:pt x="0" y="5237681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42610" y="2"/>
                </a:lnTo>
                <a:cubicBezTo>
                  <a:pt x="1052448" y="2"/>
                  <a:pt x="1061884" y="91978"/>
                  <a:pt x="1068841" y="255690"/>
                </a:cubicBezTo>
                <a:cubicBezTo>
                  <a:pt x="1075797" y="419402"/>
                  <a:pt x="1079706" y="641443"/>
                  <a:pt x="1079706" y="872973"/>
                </a:cubicBezTo>
                <a:lnTo>
                  <a:pt x="1079706" y="87296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76532" rIns="300357" bIns="176533" numCol="1" spcCol="1270" anchor="ctr" anchorCtr="0">
            <a:noAutofit/>
          </a:bodyPr>
          <a:lstStyle/>
          <a:p>
            <a:pPr marL="171450" lvl="1" indent="-171450" algn="justLow" defTabSz="8001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800" kern="1200" dirty="0" smtClean="0">
                <a:cs typeface="B Nazanin" pitchFamily="2" charset="-78"/>
              </a:rPr>
              <a:t>خانم احمدی دبیری بازنشسته است و به جریان نقدی فوری نیاز دارد؛ او از شرکت می‌خواهد پروژه‌های مسکونی کوچکی را انتخاب و اجرا کند که با سرعت فروش رفته و به سود برسد.</a:t>
            </a:r>
            <a:endParaRPr lang="fa-IR" sz="1800" kern="1200" dirty="0">
              <a:cs typeface="B Nazanin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02920" y="532396"/>
            <a:ext cx="2946196" cy="1349632"/>
          </a:xfrm>
          <a:custGeom>
            <a:avLst/>
            <a:gdLst>
              <a:gd name="connsiteX0" fmla="*/ 0 w 2946196"/>
              <a:gd name="connsiteY0" fmla="*/ 224943 h 1349632"/>
              <a:gd name="connsiteX1" fmla="*/ 65885 w 2946196"/>
              <a:gd name="connsiteY1" fmla="*/ 65884 h 1349632"/>
              <a:gd name="connsiteX2" fmla="*/ 224944 w 2946196"/>
              <a:gd name="connsiteY2" fmla="*/ 0 h 1349632"/>
              <a:gd name="connsiteX3" fmla="*/ 2721253 w 2946196"/>
              <a:gd name="connsiteY3" fmla="*/ 0 h 1349632"/>
              <a:gd name="connsiteX4" fmla="*/ 2880312 w 2946196"/>
              <a:gd name="connsiteY4" fmla="*/ 65885 h 1349632"/>
              <a:gd name="connsiteX5" fmla="*/ 2946196 w 2946196"/>
              <a:gd name="connsiteY5" fmla="*/ 224944 h 1349632"/>
              <a:gd name="connsiteX6" fmla="*/ 2946196 w 2946196"/>
              <a:gd name="connsiteY6" fmla="*/ 1124689 h 1349632"/>
              <a:gd name="connsiteX7" fmla="*/ 2880312 w 2946196"/>
              <a:gd name="connsiteY7" fmla="*/ 1283748 h 1349632"/>
              <a:gd name="connsiteX8" fmla="*/ 2721253 w 2946196"/>
              <a:gd name="connsiteY8" fmla="*/ 1349632 h 1349632"/>
              <a:gd name="connsiteX9" fmla="*/ 224943 w 2946196"/>
              <a:gd name="connsiteY9" fmla="*/ 1349632 h 1349632"/>
              <a:gd name="connsiteX10" fmla="*/ 65884 w 2946196"/>
              <a:gd name="connsiteY10" fmla="*/ 1283748 h 1349632"/>
              <a:gd name="connsiteX11" fmla="*/ 0 w 2946196"/>
              <a:gd name="connsiteY11" fmla="*/ 1124689 h 1349632"/>
              <a:gd name="connsiteX12" fmla="*/ 0 w 2946196"/>
              <a:gd name="connsiteY12" fmla="*/ 224943 h 134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46196" h="1349632">
                <a:moveTo>
                  <a:pt x="0" y="224943"/>
                </a:moveTo>
                <a:cubicBezTo>
                  <a:pt x="0" y="165284"/>
                  <a:pt x="23699" y="108069"/>
                  <a:pt x="65885" y="65884"/>
                </a:cubicBezTo>
                <a:cubicBezTo>
                  <a:pt x="108070" y="23699"/>
                  <a:pt x="165285" y="0"/>
                  <a:pt x="224944" y="0"/>
                </a:cubicBezTo>
                <a:lnTo>
                  <a:pt x="2721253" y="0"/>
                </a:lnTo>
                <a:cubicBezTo>
                  <a:pt x="2780912" y="0"/>
                  <a:pt x="2838127" y="23699"/>
                  <a:pt x="2880312" y="65885"/>
                </a:cubicBezTo>
                <a:cubicBezTo>
                  <a:pt x="2922497" y="108070"/>
                  <a:pt x="2946196" y="165285"/>
                  <a:pt x="2946196" y="224944"/>
                </a:cubicBezTo>
                <a:lnTo>
                  <a:pt x="2946196" y="1124689"/>
                </a:lnTo>
                <a:cubicBezTo>
                  <a:pt x="2946196" y="1184348"/>
                  <a:pt x="2922497" y="1241563"/>
                  <a:pt x="2880312" y="1283748"/>
                </a:cubicBezTo>
                <a:cubicBezTo>
                  <a:pt x="2838127" y="1325933"/>
                  <a:pt x="2780912" y="1349632"/>
                  <a:pt x="2721253" y="1349632"/>
                </a:cubicBezTo>
                <a:lnTo>
                  <a:pt x="224943" y="1349632"/>
                </a:lnTo>
                <a:cubicBezTo>
                  <a:pt x="165284" y="1349632"/>
                  <a:pt x="108069" y="1325933"/>
                  <a:pt x="65884" y="1283748"/>
                </a:cubicBezTo>
                <a:cubicBezTo>
                  <a:pt x="23699" y="1241563"/>
                  <a:pt x="0" y="1184348"/>
                  <a:pt x="0" y="1124689"/>
                </a:cubicBezTo>
                <a:lnTo>
                  <a:pt x="0" y="224943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0664" tIns="138274" rIns="210664" bIns="138274" numCol="1" spcCol="1270" anchor="ctr" anchorCtr="0">
            <a:noAutofit/>
          </a:bodyPr>
          <a:lstStyle/>
          <a:p>
            <a:pPr lvl="0" algn="ctr" defTabSz="1689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800" kern="1200" dirty="0" smtClean="0"/>
              <a:t>سرمایه‌گذار اول</a:t>
            </a:r>
            <a:endParaRPr lang="fa-IR" sz="38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3449116" y="2084475"/>
            <a:ext cx="5237684" cy="1079707"/>
          </a:xfrm>
          <a:custGeom>
            <a:avLst/>
            <a:gdLst>
              <a:gd name="connsiteX0" fmla="*/ 179955 w 1079706"/>
              <a:gd name="connsiteY0" fmla="*/ 0 h 5237683"/>
              <a:gd name="connsiteX1" fmla="*/ 899751 w 1079706"/>
              <a:gd name="connsiteY1" fmla="*/ 0 h 5237683"/>
              <a:gd name="connsiteX2" fmla="*/ 1026998 w 1079706"/>
              <a:gd name="connsiteY2" fmla="*/ 52708 h 5237683"/>
              <a:gd name="connsiteX3" fmla="*/ 1079705 w 1079706"/>
              <a:gd name="connsiteY3" fmla="*/ 179956 h 5237683"/>
              <a:gd name="connsiteX4" fmla="*/ 1079706 w 1079706"/>
              <a:gd name="connsiteY4" fmla="*/ 5237683 h 5237683"/>
              <a:gd name="connsiteX5" fmla="*/ 1079706 w 1079706"/>
              <a:gd name="connsiteY5" fmla="*/ 5237683 h 5237683"/>
              <a:gd name="connsiteX6" fmla="*/ 1079706 w 1079706"/>
              <a:gd name="connsiteY6" fmla="*/ 5237683 h 5237683"/>
              <a:gd name="connsiteX7" fmla="*/ 0 w 1079706"/>
              <a:gd name="connsiteY7" fmla="*/ 5237683 h 5237683"/>
              <a:gd name="connsiteX8" fmla="*/ 0 w 1079706"/>
              <a:gd name="connsiteY8" fmla="*/ 5237683 h 5237683"/>
              <a:gd name="connsiteX9" fmla="*/ 0 w 1079706"/>
              <a:gd name="connsiteY9" fmla="*/ 5237683 h 5237683"/>
              <a:gd name="connsiteX10" fmla="*/ 0 w 1079706"/>
              <a:gd name="connsiteY10" fmla="*/ 179955 h 5237683"/>
              <a:gd name="connsiteX11" fmla="*/ 52708 w 1079706"/>
              <a:gd name="connsiteY11" fmla="*/ 52708 h 5237683"/>
              <a:gd name="connsiteX12" fmla="*/ 179956 w 1079706"/>
              <a:gd name="connsiteY12" fmla="*/ 1 h 5237683"/>
              <a:gd name="connsiteX13" fmla="*/ 179955 w 1079706"/>
              <a:gd name="connsiteY13" fmla="*/ 0 h 523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706" h="5237683">
                <a:moveTo>
                  <a:pt x="1079706" y="872968"/>
                </a:moveTo>
                <a:lnTo>
                  <a:pt x="1079706" y="4364715"/>
                </a:lnTo>
                <a:cubicBezTo>
                  <a:pt x="1079706" y="4596240"/>
                  <a:pt x="1075797" y="4818281"/>
                  <a:pt x="1068841" y="4981993"/>
                </a:cubicBezTo>
                <a:cubicBezTo>
                  <a:pt x="1061884" y="5145705"/>
                  <a:pt x="1052448" y="5237676"/>
                  <a:pt x="1042609" y="5237676"/>
                </a:cubicBezTo>
                <a:cubicBezTo>
                  <a:pt x="695073" y="5237676"/>
                  <a:pt x="347537" y="5237681"/>
                  <a:pt x="0" y="5237681"/>
                </a:cubicBezTo>
                <a:lnTo>
                  <a:pt x="0" y="5237681"/>
                </a:lnTo>
                <a:lnTo>
                  <a:pt x="0" y="5237681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42610" y="2"/>
                </a:lnTo>
                <a:cubicBezTo>
                  <a:pt x="1052448" y="2"/>
                  <a:pt x="1061884" y="91978"/>
                  <a:pt x="1068841" y="255690"/>
                </a:cubicBezTo>
                <a:cubicBezTo>
                  <a:pt x="1075797" y="419402"/>
                  <a:pt x="1079706" y="641443"/>
                  <a:pt x="1079706" y="872973"/>
                </a:cubicBezTo>
                <a:lnTo>
                  <a:pt x="1079706" y="87296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5">
              <a:tint val="40000"/>
              <a:alpha val="90000"/>
              <a:hueOff val="-7052449"/>
              <a:satOff val="13276"/>
              <a:lumOff val="2008"/>
              <a:alphaOff val="0"/>
            </a:schemeClr>
          </a:lnRef>
          <a:fillRef idx="1">
            <a:schemeClr val="accent5">
              <a:tint val="40000"/>
              <a:alpha val="90000"/>
              <a:hueOff val="-7052449"/>
              <a:satOff val="13276"/>
              <a:lumOff val="2008"/>
              <a:alphaOff val="0"/>
            </a:schemeClr>
          </a:fillRef>
          <a:effectRef idx="0">
            <a:schemeClr val="accent5">
              <a:tint val="40000"/>
              <a:alpha val="90000"/>
              <a:hueOff val="-7052449"/>
              <a:satOff val="13276"/>
              <a:lumOff val="2008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76532" rIns="300357" bIns="176533" numCol="1" spcCol="1270" anchor="ctr" anchorCtr="0">
            <a:noAutofit/>
          </a:bodyPr>
          <a:lstStyle/>
          <a:p>
            <a:pPr marL="171450" lvl="1" indent="-171450" algn="justLow" defTabSz="8001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800" kern="1200" dirty="0" smtClean="0">
                <a:cs typeface="B Nazanin" pitchFamily="2" charset="-78"/>
              </a:rPr>
              <a:t>صندوق بازنشستگی، سرمایه‌گذاری بلندمدت در مجموعه‌های</a:t>
            </a:r>
            <a:r>
              <a:rPr lang="fa-IR" sz="1800" kern="1200" dirty="0" smtClean="0"/>
              <a:t> </a:t>
            </a:r>
            <a:r>
              <a:rPr lang="fa-IR" sz="1800" kern="1200" dirty="0" smtClean="0">
                <a:cs typeface="B Nazanin" pitchFamily="2" charset="-78"/>
              </a:rPr>
              <a:t>بزرگ اداری-تجاری را ترجیح می دهد.</a:t>
            </a:r>
            <a:endParaRPr lang="en-US" sz="1800" kern="1200" dirty="0">
              <a:cs typeface="B Nazanin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02920" y="1949511"/>
            <a:ext cx="2946196" cy="1349632"/>
          </a:xfrm>
          <a:custGeom>
            <a:avLst/>
            <a:gdLst>
              <a:gd name="connsiteX0" fmla="*/ 0 w 2946196"/>
              <a:gd name="connsiteY0" fmla="*/ 224943 h 1349632"/>
              <a:gd name="connsiteX1" fmla="*/ 65885 w 2946196"/>
              <a:gd name="connsiteY1" fmla="*/ 65884 h 1349632"/>
              <a:gd name="connsiteX2" fmla="*/ 224944 w 2946196"/>
              <a:gd name="connsiteY2" fmla="*/ 0 h 1349632"/>
              <a:gd name="connsiteX3" fmla="*/ 2721253 w 2946196"/>
              <a:gd name="connsiteY3" fmla="*/ 0 h 1349632"/>
              <a:gd name="connsiteX4" fmla="*/ 2880312 w 2946196"/>
              <a:gd name="connsiteY4" fmla="*/ 65885 h 1349632"/>
              <a:gd name="connsiteX5" fmla="*/ 2946196 w 2946196"/>
              <a:gd name="connsiteY5" fmla="*/ 224944 h 1349632"/>
              <a:gd name="connsiteX6" fmla="*/ 2946196 w 2946196"/>
              <a:gd name="connsiteY6" fmla="*/ 1124689 h 1349632"/>
              <a:gd name="connsiteX7" fmla="*/ 2880312 w 2946196"/>
              <a:gd name="connsiteY7" fmla="*/ 1283748 h 1349632"/>
              <a:gd name="connsiteX8" fmla="*/ 2721253 w 2946196"/>
              <a:gd name="connsiteY8" fmla="*/ 1349632 h 1349632"/>
              <a:gd name="connsiteX9" fmla="*/ 224943 w 2946196"/>
              <a:gd name="connsiteY9" fmla="*/ 1349632 h 1349632"/>
              <a:gd name="connsiteX10" fmla="*/ 65884 w 2946196"/>
              <a:gd name="connsiteY10" fmla="*/ 1283748 h 1349632"/>
              <a:gd name="connsiteX11" fmla="*/ 0 w 2946196"/>
              <a:gd name="connsiteY11" fmla="*/ 1124689 h 1349632"/>
              <a:gd name="connsiteX12" fmla="*/ 0 w 2946196"/>
              <a:gd name="connsiteY12" fmla="*/ 224943 h 134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46196" h="1349632">
                <a:moveTo>
                  <a:pt x="0" y="224943"/>
                </a:moveTo>
                <a:cubicBezTo>
                  <a:pt x="0" y="165284"/>
                  <a:pt x="23699" y="108069"/>
                  <a:pt x="65885" y="65884"/>
                </a:cubicBezTo>
                <a:cubicBezTo>
                  <a:pt x="108070" y="23699"/>
                  <a:pt x="165285" y="0"/>
                  <a:pt x="224944" y="0"/>
                </a:cubicBezTo>
                <a:lnTo>
                  <a:pt x="2721253" y="0"/>
                </a:lnTo>
                <a:cubicBezTo>
                  <a:pt x="2780912" y="0"/>
                  <a:pt x="2838127" y="23699"/>
                  <a:pt x="2880312" y="65885"/>
                </a:cubicBezTo>
                <a:cubicBezTo>
                  <a:pt x="2922497" y="108070"/>
                  <a:pt x="2946196" y="165285"/>
                  <a:pt x="2946196" y="224944"/>
                </a:cubicBezTo>
                <a:lnTo>
                  <a:pt x="2946196" y="1124689"/>
                </a:lnTo>
                <a:cubicBezTo>
                  <a:pt x="2946196" y="1184348"/>
                  <a:pt x="2922497" y="1241563"/>
                  <a:pt x="2880312" y="1283748"/>
                </a:cubicBezTo>
                <a:cubicBezTo>
                  <a:pt x="2838127" y="1325933"/>
                  <a:pt x="2780912" y="1349632"/>
                  <a:pt x="2721253" y="1349632"/>
                </a:cubicBezTo>
                <a:lnTo>
                  <a:pt x="224943" y="1349632"/>
                </a:lnTo>
                <a:cubicBezTo>
                  <a:pt x="165284" y="1349632"/>
                  <a:pt x="108069" y="1325933"/>
                  <a:pt x="65884" y="1283748"/>
                </a:cubicBezTo>
                <a:cubicBezTo>
                  <a:pt x="23699" y="1241563"/>
                  <a:pt x="0" y="1184348"/>
                  <a:pt x="0" y="1124689"/>
                </a:cubicBezTo>
                <a:lnTo>
                  <a:pt x="0" y="224943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009648"/>
              <a:satOff val="10306"/>
              <a:lumOff val="8824"/>
              <a:alphaOff val="0"/>
            </a:schemeClr>
          </a:fillRef>
          <a:effectRef idx="0">
            <a:schemeClr val="accent5">
              <a:hueOff val="-7009648"/>
              <a:satOff val="10306"/>
              <a:lumOff val="88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0664" tIns="138274" rIns="210664" bIns="138274" numCol="1" spcCol="1270" anchor="ctr" anchorCtr="0">
            <a:noAutofit/>
          </a:bodyPr>
          <a:lstStyle/>
          <a:p>
            <a:pPr lvl="0" algn="ctr" defTabSz="1689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800" kern="1200" dirty="0" smtClean="0"/>
              <a:t>سرمایه‌گذار دوم</a:t>
            </a:r>
            <a:endParaRPr lang="en-US" sz="38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3449116" y="3501589"/>
            <a:ext cx="5237684" cy="1079707"/>
          </a:xfrm>
          <a:custGeom>
            <a:avLst/>
            <a:gdLst>
              <a:gd name="connsiteX0" fmla="*/ 179955 w 1079706"/>
              <a:gd name="connsiteY0" fmla="*/ 0 h 5237683"/>
              <a:gd name="connsiteX1" fmla="*/ 899751 w 1079706"/>
              <a:gd name="connsiteY1" fmla="*/ 0 h 5237683"/>
              <a:gd name="connsiteX2" fmla="*/ 1026998 w 1079706"/>
              <a:gd name="connsiteY2" fmla="*/ 52708 h 5237683"/>
              <a:gd name="connsiteX3" fmla="*/ 1079705 w 1079706"/>
              <a:gd name="connsiteY3" fmla="*/ 179956 h 5237683"/>
              <a:gd name="connsiteX4" fmla="*/ 1079706 w 1079706"/>
              <a:gd name="connsiteY4" fmla="*/ 5237683 h 5237683"/>
              <a:gd name="connsiteX5" fmla="*/ 1079706 w 1079706"/>
              <a:gd name="connsiteY5" fmla="*/ 5237683 h 5237683"/>
              <a:gd name="connsiteX6" fmla="*/ 1079706 w 1079706"/>
              <a:gd name="connsiteY6" fmla="*/ 5237683 h 5237683"/>
              <a:gd name="connsiteX7" fmla="*/ 0 w 1079706"/>
              <a:gd name="connsiteY7" fmla="*/ 5237683 h 5237683"/>
              <a:gd name="connsiteX8" fmla="*/ 0 w 1079706"/>
              <a:gd name="connsiteY8" fmla="*/ 5237683 h 5237683"/>
              <a:gd name="connsiteX9" fmla="*/ 0 w 1079706"/>
              <a:gd name="connsiteY9" fmla="*/ 5237683 h 5237683"/>
              <a:gd name="connsiteX10" fmla="*/ 0 w 1079706"/>
              <a:gd name="connsiteY10" fmla="*/ 179955 h 5237683"/>
              <a:gd name="connsiteX11" fmla="*/ 52708 w 1079706"/>
              <a:gd name="connsiteY11" fmla="*/ 52708 h 5237683"/>
              <a:gd name="connsiteX12" fmla="*/ 179956 w 1079706"/>
              <a:gd name="connsiteY12" fmla="*/ 1 h 5237683"/>
              <a:gd name="connsiteX13" fmla="*/ 179955 w 1079706"/>
              <a:gd name="connsiteY13" fmla="*/ 0 h 523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706" h="5237683">
                <a:moveTo>
                  <a:pt x="1079706" y="872968"/>
                </a:moveTo>
                <a:lnTo>
                  <a:pt x="1079706" y="4364715"/>
                </a:lnTo>
                <a:cubicBezTo>
                  <a:pt x="1079706" y="4596240"/>
                  <a:pt x="1075797" y="4818281"/>
                  <a:pt x="1068841" y="4981993"/>
                </a:cubicBezTo>
                <a:cubicBezTo>
                  <a:pt x="1061884" y="5145705"/>
                  <a:pt x="1052448" y="5237676"/>
                  <a:pt x="1042609" y="5237676"/>
                </a:cubicBezTo>
                <a:cubicBezTo>
                  <a:pt x="695073" y="5237676"/>
                  <a:pt x="347537" y="5237681"/>
                  <a:pt x="0" y="5237681"/>
                </a:cubicBezTo>
                <a:lnTo>
                  <a:pt x="0" y="5237681"/>
                </a:lnTo>
                <a:lnTo>
                  <a:pt x="0" y="5237681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42610" y="2"/>
                </a:lnTo>
                <a:cubicBezTo>
                  <a:pt x="1052448" y="2"/>
                  <a:pt x="1061884" y="91978"/>
                  <a:pt x="1068841" y="255690"/>
                </a:cubicBezTo>
                <a:cubicBezTo>
                  <a:pt x="1075797" y="419402"/>
                  <a:pt x="1079706" y="641443"/>
                  <a:pt x="1079706" y="872973"/>
                </a:cubicBezTo>
                <a:lnTo>
                  <a:pt x="1079706" y="87296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5">
              <a:tint val="40000"/>
              <a:alpha val="90000"/>
              <a:hueOff val="-14104897"/>
              <a:satOff val="26552"/>
              <a:lumOff val="4016"/>
              <a:alphaOff val="0"/>
            </a:schemeClr>
          </a:lnRef>
          <a:fillRef idx="1">
            <a:schemeClr val="accent5">
              <a:tint val="40000"/>
              <a:alpha val="90000"/>
              <a:hueOff val="-14104897"/>
              <a:satOff val="26552"/>
              <a:lumOff val="4016"/>
              <a:alphaOff val="0"/>
            </a:schemeClr>
          </a:fillRef>
          <a:effectRef idx="0">
            <a:schemeClr val="accent5">
              <a:tint val="40000"/>
              <a:alpha val="90000"/>
              <a:hueOff val="-14104897"/>
              <a:satOff val="26552"/>
              <a:lumOff val="4016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76533" rIns="300357" bIns="176532" numCol="1" spcCol="1270" anchor="ctr" anchorCtr="0">
            <a:noAutofit/>
          </a:bodyPr>
          <a:lstStyle/>
          <a:p>
            <a:pPr marL="171450" lvl="1" indent="-171450" algn="justLow" defTabSz="8001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800" kern="1200" dirty="0" smtClean="0">
                <a:cs typeface="B Nazanin" pitchFamily="2" charset="-78"/>
              </a:rPr>
              <a:t>آقای صیانت معاملات ملکی دارد و پیش‌بینی می‌کند که قیمت املاک به‌زودی افزایش خواهد یافت و بهتر است که شرکت دارایی‌های خود را نفروشد و منتظر آینده باشد.</a:t>
            </a:r>
            <a:endParaRPr lang="en-US" sz="1800" kern="1200" dirty="0">
              <a:cs typeface="B Nazanin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02920" y="3366626"/>
            <a:ext cx="2946196" cy="1349632"/>
          </a:xfrm>
          <a:custGeom>
            <a:avLst/>
            <a:gdLst>
              <a:gd name="connsiteX0" fmla="*/ 0 w 2946196"/>
              <a:gd name="connsiteY0" fmla="*/ 224943 h 1349632"/>
              <a:gd name="connsiteX1" fmla="*/ 65885 w 2946196"/>
              <a:gd name="connsiteY1" fmla="*/ 65884 h 1349632"/>
              <a:gd name="connsiteX2" fmla="*/ 224944 w 2946196"/>
              <a:gd name="connsiteY2" fmla="*/ 0 h 1349632"/>
              <a:gd name="connsiteX3" fmla="*/ 2721253 w 2946196"/>
              <a:gd name="connsiteY3" fmla="*/ 0 h 1349632"/>
              <a:gd name="connsiteX4" fmla="*/ 2880312 w 2946196"/>
              <a:gd name="connsiteY4" fmla="*/ 65885 h 1349632"/>
              <a:gd name="connsiteX5" fmla="*/ 2946196 w 2946196"/>
              <a:gd name="connsiteY5" fmla="*/ 224944 h 1349632"/>
              <a:gd name="connsiteX6" fmla="*/ 2946196 w 2946196"/>
              <a:gd name="connsiteY6" fmla="*/ 1124689 h 1349632"/>
              <a:gd name="connsiteX7" fmla="*/ 2880312 w 2946196"/>
              <a:gd name="connsiteY7" fmla="*/ 1283748 h 1349632"/>
              <a:gd name="connsiteX8" fmla="*/ 2721253 w 2946196"/>
              <a:gd name="connsiteY8" fmla="*/ 1349632 h 1349632"/>
              <a:gd name="connsiteX9" fmla="*/ 224943 w 2946196"/>
              <a:gd name="connsiteY9" fmla="*/ 1349632 h 1349632"/>
              <a:gd name="connsiteX10" fmla="*/ 65884 w 2946196"/>
              <a:gd name="connsiteY10" fmla="*/ 1283748 h 1349632"/>
              <a:gd name="connsiteX11" fmla="*/ 0 w 2946196"/>
              <a:gd name="connsiteY11" fmla="*/ 1124689 h 1349632"/>
              <a:gd name="connsiteX12" fmla="*/ 0 w 2946196"/>
              <a:gd name="connsiteY12" fmla="*/ 224943 h 134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46196" h="1349632">
                <a:moveTo>
                  <a:pt x="0" y="224943"/>
                </a:moveTo>
                <a:cubicBezTo>
                  <a:pt x="0" y="165284"/>
                  <a:pt x="23699" y="108069"/>
                  <a:pt x="65885" y="65884"/>
                </a:cubicBezTo>
                <a:cubicBezTo>
                  <a:pt x="108070" y="23699"/>
                  <a:pt x="165285" y="0"/>
                  <a:pt x="224944" y="0"/>
                </a:cubicBezTo>
                <a:lnTo>
                  <a:pt x="2721253" y="0"/>
                </a:lnTo>
                <a:cubicBezTo>
                  <a:pt x="2780912" y="0"/>
                  <a:pt x="2838127" y="23699"/>
                  <a:pt x="2880312" y="65885"/>
                </a:cubicBezTo>
                <a:cubicBezTo>
                  <a:pt x="2922497" y="108070"/>
                  <a:pt x="2946196" y="165285"/>
                  <a:pt x="2946196" y="224944"/>
                </a:cubicBezTo>
                <a:lnTo>
                  <a:pt x="2946196" y="1124689"/>
                </a:lnTo>
                <a:cubicBezTo>
                  <a:pt x="2946196" y="1184348"/>
                  <a:pt x="2922497" y="1241563"/>
                  <a:pt x="2880312" y="1283748"/>
                </a:cubicBezTo>
                <a:cubicBezTo>
                  <a:pt x="2838127" y="1325933"/>
                  <a:pt x="2780912" y="1349632"/>
                  <a:pt x="2721253" y="1349632"/>
                </a:cubicBezTo>
                <a:lnTo>
                  <a:pt x="224943" y="1349632"/>
                </a:lnTo>
                <a:cubicBezTo>
                  <a:pt x="165284" y="1349632"/>
                  <a:pt x="108069" y="1325933"/>
                  <a:pt x="65884" y="1283748"/>
                </a:cubicBezTo>
                <a:cubicBezTo>
                  <a:pt x="23699" y="1241563"/>
                  <a:pt x="0" y="1184348"/>
                  <a:pt x="0" y="1124689"/>
                </a:cubicBezTo>
                <a:lnTo>
                  <a:pt x="0" y="224943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4019296"/>
              <a:satOff val="20613"/>
              <a:lumOff val="17647"/>
              <a:alphaOff val="0"/>
            </a:schemeClr>
          </a:fillRef>
          <a:effectRef idx="0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0664" tIns="138274" rIns="210664" bIns="138274" numCol="1" spcCol="1270" anchor="ctr" anchorCtr="0">
            <a:noAutofit/>
          </a:bodyPr>
          <a:lstStyle/>
          <a:p>
            <a:pPr lvl="0" algn="ctr" defTabSz="1689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800" kern="1200" dirty="0" smtClean="0"/>
              <a:t>سرمایه‌گذار سوم</a:t>
            </a:r>
            <a:endParaRPr lang="fa-IR" sz="3800" kern="1200" dirty="0"/>
          </a:p>
        </p:txBody>
      </p:sp>
      <p:sp>
        <p:nvSpPr>
          <p:cNvPr id="29" name="Rectangle 28"/>
          <p:cNvSpPr/>
          <p:nvPr/>
        </p:nvSpPr>
        <p:spPr>
          <a:xfrm>
            <a:off x="4495067" y="244019"/>
            <a:ext cx="2820133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fa-IR" sz="30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889356" y="1066800"/>
            <a:ext cx="4187844" cy="4187844"/>
            <a:chOff x="5797512" y="685800"/>
            <a:chExt cx="4187844" cy="4187844"/>
          </a:xfrm>
        </p:grpSpPr>
        <p:grpSp>
          <p:nvGrpSpPr>
            <p:cNvPr id="25" name="Group 24"/>
            <p:cNvGrpSpPr/>
            <p:nvPr/>
          </p:nvGrpSpPr>
          <p:grpSpPr>
            <a:xfrm>
              <a:off x="5797512" y="685800"/>
              <a:ext cx="4187844" cy="4187844"/>
              <a:chOff x="4605625" y="0"/>
              <a:chExt cx="4187844" cy="4187844"/>
            </a:xfrm>
            <a:scene3d>
              <a:camera prst="orthographicFront"/>
              <a:lightRig rig="flat" dir="t"/>
            </a:scene3d>
          </p:grpSpPr>
          <p:sp>
            <p:nvSpPr>
              <p:cNvPr id="26" name="Oval 25"/>
              <p:cNvSpPr/>
              <p:nvPr/>
            </p:nvSpPr>
            <p:spPr>
              <a:xfrm>
                <a:off x="4605625" y="0"/>
                <a:ext cx="4187844" cy="418784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</p:sp>
          <p:sp>
            <p:nvSpPr>
              <p:cNvPr id="27" name="Oval 4"/>
              <p:cNvSpPr/>
              <p:nvPr/>
            </p:nvSpPr>
            <p:spPr>
              <a:xfrm>
                <a:off x="4758025" y="613295"/>
                <a:ext cx="3657600" cy="296125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230471" tIns="30480" rIns="230471" bIns="30480" numCol="1" spcCol="1270" anchor="ctr" anchorCtr="0">
                <a:noAutofit/>
              </a:bodyPr>
              <a:lstStyle/>
              <a:p>
                <a:pPr algn="ctr"/>
                <a:endParaRPr lang="en-US" sz="4000" dirty="0" smtClean="0">
                  <a:cs typeface="B Nazanin" pitchFamily="2" charset="-78"/>
                </a:endParaRPr>
              </a:p>
              <a:p>
                <a:pPr>
                  <a:lnSpc>
                    <a:spcPct val="50000"/>
                  </a:lnSpc>
                </a:pPr>
                <a:endParaRPr lang="fa-IR" sz="2400" dirty="0" smtClean="0">
                  <a:cs typeface="B Nazanin" pitchFamily="2" charset="-78"/>
                </a:endParaRPr>
              </a:p>
              <a:p>
                <a:pPr>
                  <a:lnSpc>
                    <a:spcPct val="50000"/>
                  </a:lnSpc>
                </a:pPr>
                <a:endParaRPr lang="fa-IR" sz="2400" dirty="0" smtClean="0">
                  <a:cs typeface="B Nazanin" pitchFamily="2" charset="-78"/>
                </a:endParaRPr>
              </a:p>
              <a:p>
                <a:pPr>
                  <a:lnSpc>
                    <a:spcPct val="50000"/>
                  </a:lnSpc>
                </a:pPr>
                <a:r>
                  <a:rPr lang="fa-IR" sz="2400" dirty="0" smtClean="0">
                    <a:cs typeface="B Nazanin" pitchFamily="2" charset="-78"/>
                  </a:rPr>
                  <a:t>حداکثرسازی </a:t>
                </a:r>
                <a:r>
                  <a:rPr lang="fa-IR" sz="2400" b="1" dirty="0" smtClean="0">
                    <a:cs typeface="B Nazanin" pitchFamily="2" charset="-78"/>
                  </a:rPr>
                  <a:t>ثروت</a:t>
                </a:r>
                <a:r>
                  <a:rPr lang="fa-IR" sz="2400" dirty="0" smtClean="0">
                    <a:cs typeface="B Nazanin" pitchFamily="2" charset="-78"/>
                  </a:rPr>
                  <a:t> سرمایه‌گذاران</a:t>
                </a:r>
              </a:p>
              <a:p>
                <a:pPr>
                  <a:lnSpc>
                    <a:spcPct val="50000"/>
                  </a:lnSpc>
                </a:pPr>
                <a:endParaRPr lang="fa-IR" sz="2400" dirty="0" smtClean="0">
                  <a:cs typeface="B Nazanin" pitchFamily="2" charset="-78"/>
                </a:endParaRPr>
              </a:p>
              <a:p>
                <a:pPr>
                  <a:lnSpc>
                    <a:spcPct val="50000"/>
                  </a:lnSpc>
                </a:pPr>
                <a:endParaRPr lang="fa-IR" sz="2400" dirty="0" smtClean="0">
                  <a:cs typeface="B Nazanin" pitchFamily="2" charset="-78"/>
                </a:endParaRPr>
              </a:p>
              <a:p>
                <a:pPr algn="ctr">
                  <a:lnSpc>
                    <a:spcPct val="50000"/>
                  </a:lnSpc>
                </a:pPr>
                <a:r>
                  <a:rPr lang="fa-IR" sz="2400" dirty="0" smtClean="0">
                    <a:cs typeface="B Nazanin" pitchFamily="2" charset="-78"/>
                  </a:rPr>
                  <a:t>یا</a:t>
                </a:r>
              </a:p>
              <a:p>
                <a:pPr algn="ctr">
                  <a:lnSpc>
                    <a:spcPct val="50000"/>
                  </a:lnSpc>
                </a:pPr>
                <a:endParaRPr lang="en-US" sz="2400" dirty="0" smtClean="0">
                  <a:cs typeface="B Nazanin" pitchFamily="2" charset="-78"/>
                </a:endParaRPr>
              </a:p>
              <a:p>
                <a:pPr>
                  <a:lnSpc>
                    <a:spcPct val="50000"/>
                  </a:lnSpc>
                </a:pPr>
                <a:endParaRPr lang="fa-IR" sz="2400" dirty="0" smtClean="0">
                  <a:cs typeface="B Nazanin" pitchFamily="2" charset="-78"/>
                </a:endParaRPr>
              </a:p>
              <a:p>
                <a:pPr>
                  <a:lnSpc>
                    <a:spcPct val="50000"/>
                  </a:lnSpc>
                </a:pPr>
                <a:r>
                  <a:rPr lang="fa-IR" sz="2400" dirty="0" smtClean="0">
                    <a:cs typeface="B Nazanin" pitchFamily="2" charset="-78"/>
                  </a:rPr>
                  <a:t>برآوردن </a:t>
                </a:r>
                <a:r>
                  <a:rPr lang="fa-IR" sz="2400" b="1" dirty="0" smtClean="0">
                    <a:cs typeface="B Nazanin" pitchFamily="2" charset="-78"/>
                  </a:rPr>
                  <a:t>ترجیحات</a:t>
                </a:r>
                <a:r>
                  <a:rPr lang="fa-IR" sz="2400" dirty="0" smtClean="0">
                    <a:cs typeface="B Nazanin" pitchFamily="2" charset="-78"/>
                  </a:rPr>
                  <a:t> سرمایه‌گذاران</a:t>
                </a:r>
                <a:endParaRPr lang="fa-IR" sz="2400" dirty="0">
                  <a:cs typeface="B Nazanin" pitchFamily="2" charset="-78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6251556" y="1295400"/>
              <a:ext cx="320953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fa-IR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cs typeface="+mj-cs"/>
                </a:rPr>
                <a:t>کدام راه؟</a:t>
              </a:r>
              <a:endParaRPr lang="fa-I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40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اصل تفکیک فیشر</a:t>
            </a:r>
          </a:p>
        </p:txBody>
      </p:sp>
      <p:sp>
        <p:nvSpPr>
          <p:cNvPr id="10" name="Freeform 9"/>
          <p:cNvSpPr/>
          <p:nvPr/>
        </p:nvSpPr>
        <p:spPr>
          <a:xfrm rot="21600000">
            <a:off x="507015" y="1676400"/>
            <a:ext cx="3940091" cy="304190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65100" tIns="608381" rIns="166812" bIns="608381" numCol="1" spcCol="1270" anchor="ctr" anchorCtr="0">
            <a:noAutofit/>
          </a:bodyPr>
          <a:lstStyle/>
          <a:p>
            <a:pPr lvl="0" algn="justLow" defTabSz="1155700" rtl="1"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solidFill>
                  <a:schemeClr val="bg1"/>
                </a:solidFill>
                <a:cs typeface="B Nazanin" pitchFamily="2" charset="-78"/>
              </a:rPr>
              <a:t>نقطۀ بهینۀ سرمایه‌گذاری جایی است که نرخ بازدۀ نهایی فرصت‌های سرمایه‌گذاری با نرخ بهرۀ بازار برابر شود.</a:t>
            </a:r>
            <a:endParaRPr lang="en-US" sz="2600" kern="1200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 rot="21600000">
            <a:off x="4742613" y="1676400"/>
            <a:ext cx="3940090" cy="304190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165100" tIns="608381" rIns="166812" bIns="608381" numCol="1" spcCol="1270" anchor="ctr" anchorCtr="0">
            <a:noAutofit/>
          </a:bodyPr>
          <a:lstStyle/>
          <a:p>
            <a:pPr lvl="0" algn="justLow" defTabSz="1155700" rtl="1"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solidFill>
                  <a:schemeClr val="bg1"/>
                </a:solidFill>
                <a:cs typeface="B Nazanin" pitchFamily="2" charset="-78"/>
              </a:rPr>
              <a:t>سرمایه‌گذاران برای برآورد ترجیحات زمانی مصرفی خود می‌توانند با نرخ بهرۀ بازار وام بدهند یا وام بگیرند.</a:t>
            </a:r>
            <a:endParaRPr lang="fa-IR" sz="2600" kern="1200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1600200" y="152400"/>
            <a:ext cx="3352800" cy="1828800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ثروت سرمایه‌گذار حداکثر می‌شود و در نتیجه مطلوبیت سرمایه‌گذار حداکثر می‌شود. </a:t>
            </a:r>
          </a:p>
          <a:p>
            <a:pPr algn="ctr"/>
            <a:r>
              <a:rPr lang="fa-IR" dirty="0" smtClean="0"/>
              <a:t>  </a:t>
            </a:r>
            <a:endParaRPr lang="fa-IR" dirty="0"/>
          </a:p>
        </p:txBody>
      </p:sp>
      <p:sp>
        <p:nvSpPr>
          <p:cNvPr id="9" name="Oval Callout 8"/>
          <p:cNvSpPr/>
          <p:nvPr/>
        </p:nvSpPr>
        <p:spPr>
          <a:xfrm>
            <a:off x="5715000" y="152400"/>
            <a:ext cx="3429000" cy="1828800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به لحاظ ترجیحات زمانی مصرف (مصرف فعلی و آتی) مطلوبیت سرمایه‌گذار حداکثر می‌شود.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نتایج حاصل از اصل تفکیک فیشر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503492" y="987951"/>
            <a:ext cx="3272752" cy="3272752"/>
          </a:xfrm>
          <a:custGeom>
            <a:avLst/>
            <a:gdLst>
              <a:gd name="connsiteX0" fmla="*/ 0 w 3272752"/>
              <a:gd name="connsiteY0" fmla="*/ 1636376 h 3272752"/>
              <a:gd name="connsiteX1" fmla="*/ 479285 w 3272752"/>
              <a:gd name="connsiteY1" fmla="*/ 479284 h 3272752"/>
              <a:gd name="connsiteX2" fmla="*/ 1636379 w 3272752"/>
              <a:gd name="connsiteY2" fmla="*/ 2 h 3272752"/>
              <a:gd name="connsiteX3" fmla="*/ 2793471 w 3272752"/>
              <a:gd name="connsiteY3" fmla="*/ 479287 h 3272752"/>
              <a:gd name="connsiteX4" fmla="*/ 3272753 w 3272752"/>
              <a:gd name="connsiteY4" fmla="*/ 1636381 h 3272752"/>
              <a:gd name="connsiteX5" fmla="*/ 2793469 w 3272752"/>
              <a:gd name="connsiteY5" fmla="*/ 2793474 h 3272752"/>
              <a:gd name="connsiteX6" fmla="*/ 1636376 w 3272752"/>
              <a:gd name="connsiteY6" fmla="*/ 3272757 h 3272752"/>
              <a:gd name="connsiteX7" fmla="*/ 479283 w 3272752"/>
              <a:gd name="connsiteY7" fmla="*/ 2793473 h 3272752"/>
              <a:gd name="connsiteX8" fmla="*/ 1 w 3272752"/>
              <a:gd name="connsiteY8" fmla="*/ 1636380 h 3272752"/>
              <a:gd name="connsiteX9" fmla="*/ 0 w 3272752"/>
              <a:gd name="connsiteY9" fmla="*/ 1636376 h 327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2752" h="3272752">
                <a:moveTo>
                  <a:pt x="0" y="1636376"/>
                </a:moveTo>
                <a:cubicBezTo>
                  <a:pt x="1" y="1202382"/>
                  <a:pt x="172405" y="786163"/>
                  <a:pt x="479285" y="479284"/>
                </a:cubicBezTo>
                <a:cubicBezTo>
                  <a:pt x="786166" y="172404"/>
                  <a:pt x="1202385" y="1"/>
                  <a:pt x="1636379" y="2"/>
                </a:cubicBezTo>
                <a:cubicBezTo>
                  <a:pt x="2070373" y="3"/>
                  <a:pt x="2486592" y="172407"/>
                  <a:pt x="2793471" y="479287"/>
                </a:cubicBezTo>
                <a:cubicBezTo>
                  <a:pt x="3100351" y="786168"/>
                  <a:pt x="3272754" y="1202387"/>
                  <a:pt x="3272753" y="1636381"/>
                </a:cubicBezTo>
                <a:cubicBezTo>
                  <a:pt x="3272753" y="2070375"/>
                  <a:pt x="3100349" y="2486594"/>
                  <a:pt x="2793469" y="2793474"/>
                </a:cubicBezTo>
                <a:cubicBezTo>
                  <a:pt x="2486589" y="3100354"/>
                  <a:pt x="2070370" y="3272757"/>
                  <a:pt x="1636376" y="3272757"/>
                </a:cubicBezTo>
                <a:cubicBezTo>
                  <a:pt x="1202382" y="3272757"/>
                  <a:pt x="786163" y="3100353"/>
                  <a:pt x="479283" y="2793473"/>
                </a:cubicBezTo>
                <a:cubicBezTo>
                  <a:pt x="172403" y="2486593"/>
                  <a:pt x="0" y="2070374"/>
                  <a:pt x="1" y="1636380"/>
                </a:cubicBezTo>
                <a:cubicBezTo>
                  <a:pt x="1" y="1636379"/>
                  <a:pt x="0" y="1636377"/>
                  <a:pt x="0" y="1636376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6114" tIns="516113" rIns="516114" bIns="516113" numCol="1" spcCol="1270" anchor="ctr" anchorCtr="0">
            <a:noAutofit/>
          </a:bodyPr>
          <a:lstStyle/>
          <a:p>
            <a:pPr lvl="0" algn="ctr" defTabSz="1289050" rtl="1">
              <a:spcBef>
                <a:spcPct val="0"/>
              </a:spcBef>
              <a:spcAft>
                <a:spcPct val="35000"/>
              </a:spcAft>
            </a:pPr>
            <a:r>
              <a:rPr lang="fa-IR" sz="2900" kern="1200" dirty="0" smtClean="0">
                <a:cs typeface="B Nazanin" pitchFamily="2" charset="-78"/>
              </a:rPr>
              <a:t>تصمیمات سرمایه‌گذاری، مستقل از ترجیحات سرمایه‌گذار است.</a:t>
            </a:r>
            <a:endParaRPr lang="en-US" sz="2900" kern="1200" dirty="0">
              <a:cs typeface="B Nazanin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519846" y="525715"/>
            <a:ext cx="2034847" cy="1104554"/>
          </a:xfrm>
          <a:custGeom>
            <a:avLst/>
            <a:gdLst>
              <a:gd name="connsiteX0" fmla="*/ 0 w 2034847"/>
              <a:gd name="connsiteY0" fmla="*/ 220911 h 1104554"/>
              <a:gd name="connsiteX1" fmla="*/ 1482570 w 2034847"/>
              <a:gd name="connsiteY1" fmla="*/ 220911 h 1104554"/>
              <a:gd name="connsiteX2" fmla="*/ 1482570 w 2034847"/>
              <a:gd name="connsiteY2" fmla="*/ 0 h 1104554"/>
              <a:gd name="connsiteX3" fmla="*/ 2034847 w 2034847"/>
              <a:gd name="connsiteY3" fmla="*/ 552277 h 1104554"/>
              <a:gd name="connsiteX4" fmla="*/ 1482570 w 2034847"/>
              <a:gd name="connsiteY4" fmla="*/ 1104554 h 1104554"/>
              <a:gd name="connsiteX5" fmla="*/ 1482570 w 2034847"/>
              <a:gd name="connsiteY5" fmla="*/ 883643 h 1104554"/>
              <a:gd name="connsiteX6" fmla="*/ 0 w 2034847"/>
              <a:gd name="connsiteY6" fmla="*/ 883643 h 1104554"/>
              <a:gd name="connsiteX7" fmla="*/ 0 w 2034847"/>
              <a:gd name="connsiteY7" fmla="*/ 220911 h 110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4847" h="1104554">
                <a:moveTo>
                  <a:pt x="0" y="220911"/>
                </a:moveTo>
                <a:lnTo>
                  <a:pt x="1482570" y="220911"/>
                </a:lnTo>
                <a:lnTo>
                  <a:pt x="1482570" y="0"/>
                </a:lnTo>
                <a:lnTo>
                  <a:pt x="2034847" y="552277"/>
                </a:lnTo>
                <a:lnTo>
                  <a:pt x="1482570" y="1104554"/>
                </a:lnTo>
                <a:lnTo>
                  <a:pt x="1482570" y="883643"/>
                </a:lnTo>
                <a:lnTo>
                  <a:pt x="0" y="883643"/>
                </a:lnTo>
                <a:lnTo>
                  <a:pt x="0" y="22091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3">
              <a:shade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220911" rIns="331366" bIns="220911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kern="1200">
              <a:cs typeface="B Nazanin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413475" y="987951"/>
            <a:ext cx="3272752" cy="3272752"/>
          </a:xfrm>
          <a:custGeom>
            <a:avLst/>
            <a:gdLst>
              <a:gd name="connsiteX0" fmla="*/ 0 w 3272752"/>
              <a:gd name="connsiteY0" fmla="*/ 1636376 h 3272752"/>
              <a:gd name="connsiteX1" fmla="*/ 479285 w 3272752"/>
              <a:gd name="connsiteY1" fmla="*/ 479284 h 3272752"/>
              <a:gd name="connsiteX2" fmla="*/ 1636379 w 3272752"/>
              <a:gd name="connsiteY2" fmla="*/ 2 h 3272752"/>
              <a:gd name="connsiteX3" fmla="*/ 2793471 w 3272752"/>
              <a:gd name="connsiteY3" fmla="*/ 479287 h 3272752"/>
              <a:gd name="connsiteX4" fmla="*/ 3272753 w 3272752"/>
              <a:gd name="connsiteY4" fmla="*/ 1636381 h 3272752"/>
              <a:gd name="connsiteX5" fmla="*/ 2793469 w 3272752"/>
              <a:gd name="connsiteY5" fmla="*/ 2793474 h 3272752"/>
              <a:gd name="connsiteX6" fmla="*/ 1636376 w 3272752"/>
              <a:gd name="connsiteY6" fmla="*/ 3272757 h 3272752"/>
              <a:gd name="connsiteX7" fmla="*/ 479283 w 3272752"/>
              <a:gd name="connsiteY7" fmla="*/ 2793473 h 3272752"/>
              <a:gd name="connsiteX8" fmla="*/ 1 w 3272752"/>
              <a:gd name="connsiteY8" fmla="*/ 1636380 h 3272752"/>
              <a:gd name="connsiteX9" fmla="*/ 0 w 3272752"/>
              <a:gd name="connsiteY9" fmla="*/ 1636376 h 327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2752" h="3272752">
                <a:moveTo>
                  <a:pt x="0" y="1636376"/>
                </a:moveTo>
                <a:cubicBezTo>
                  <a:pt x="1" y="1202382"/>
                  <a:pt x="172405" y="786163"/>
                  <a:pt x="479285" y="479284"/>
                </a:cubicBezTo>
                <a:cubicBezTo>
                  <a:pt x="786166" y="172404"/>
                  <a:pt x="1202385" y="1"/>
                  <a:pt x="1636379" y="2"/>
                </a:cubicBezTo>
                <a:cubicBezTo>
                  <a:pt x="2070373" y="3"/>
                  <a:pt x="2486592" y="172407"/>
                  <a:pt x="2793471" y="479287"/>
                </a:cubicBezTo>
                <a:cubicBezTo>
                  <a:pt x="3100351" y="786168"/>
                  <a:pt x="3272754" y="1202387"/>
                  <a:pt x="3272753" y="1636381"/>
                </a:cubicBezTo>
                <a:cubicBezTo>
                  <a:pt x="3272753" y="2070375"/>
                  <a:pt x="3100349" y="2486594"/>
                  <a:pt x="2793469" y="2793474"/>
                </a:cubicBezTo>
                <a:cubicBezTo>
                  <a:pt x="2486589" y="3100354"/>
                  <a:pt x="2070370" y="3272757"/>
                  <a:pt x="1636376" y="3272757"/>
                </a:cubicBezTo>
                <a:cubicBezTo>
                  <a:pt x="1202382" y="3272757"/>
                  <a:pt x="786163" y="3100353"/>
                  <a:pt x="479283" y="2793473"/>
                </a:cubicBezTo>
                <a:cubicBezTo>
                  <a:pt x="172403" y="2486593"/>
                  <a:pt x="0" y="2070374"/>
                  <a:pt x="1" y="1636380"/>
                </a:cubicBezTo>
                <a:cubicBezTo>
                  <a:pt x="1" y="1636379"/>
                  <a:pt x="0" y="1636377"/>
                  <a:pt x="0" y="1636376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90000"/>
              <a:hueOff val="0"/>
              <a:satOff val="0"/>
              <a:lumOff val="0"/>
              <a:alphaOff val="-40000"/>
            </a:schemeClr>
          </a:fillRef>
          <a:effectRef idx="2">
            <a:schemeClr val="accent3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  <p:txBody>
          <a:bodyPr spcFirstLastPara="0" vert="horz" wrap="square" lIns="516114" tIns="516113" rIns="516114" bIns="516113" numCol="1" spcCol="1270" anchor="ctr" anchorCtr="0">
            <a:noAutofit/>
          </a:bodyPr>
          <a:lstStyle/>
          <a:p>
            <a:pPr lvl="0" algn="ctr" defTabSz="1289050" rtl="1">
              <a:spcBef>
                <a:spcPct val="0"/>
              </a:spcBef>
              <a:spcAft>
                <a:spcPct val="35000"/>
              </a:spcAft>
            </a:pPr>
            <a:r>
              <a:rPr lang="fa-IR" sz="2900" kern="1200" dirty="0" smtClean="0">
                <a:cs typeface="B Nazanin" pitchFamily="2" charset="-78"/>
              </a:rPr>
              <a:t>تصمیمات سرمایه‌گذاری، مستقل از شیوۀ تأمین مالی است.</a:t>
            </a:r>
            <a:endParaRPr lang="en-US" sz="2900" kern="1200" dirty="0">
              <a:cs typeface="B Nazanin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 rot="21600000">
            <a:off x="3635026" y="3618386"/>
            <a:ext cx="2034847" cy="1104555"/>
          </a:xfrm>
          <a:custGeom>
            <a:avLst/>
            <a:gdLst>
              <a:gd name="connsiteX0" fmla="*/ 0 w 2034847"/>
              <a:gd name="connsiteY0" fmla="*/ 220911 h 1104554"/>
              <a:gd name="connsiteX1" fmla="*/ 1482570 w 2034847"/>
              <a:gd name="connsiteY1" fmla="*/ 220911 h 1104554"/>
              <a:gd name="connsiteX2" fmla="*/ 1482570 w 2034847"/>
              <a:gd name="connsiteY2" fmla="*/ 0 h 1104554"/>
              <a:gd name="connsiteX3" fmla="*/ 2034847 w 2034847"/>
              <a:gd name="connsiteY3" fmla="*/ 552277 h 1104554"/>
              <a:gd name="connsiteX4" fmla="*/ 1482570 w 2034847"/>
              <a:gd name="connsiteY4" fmla="*/ 1104554 h 1104554"/>
              <a:gd name="connsiteX5" fmla="*/ 1482570 w 2034847"/>
              <a:gd name="connsiteY5" fmla="*/ 883643 h 1104554"/>
              <a:gd name="connsiteX6" fmla="*/ 0 w 2034847"/>
              <a:gd name="connsiteY6" fmla="*/ 883643 h 1104554"/>
              <a:gd name="connsiteX7" fmla="*/ 0 w 2034847"/>
              <a:gd name="connsiteY7" fmla="*/ 220911 h 110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4847" h="1104554">
                <a:moveTo>
                  <a:pt x="2034847" y="883643"/>
                </a:moveTo>
                <a:lnTo>
                  <a:pt x="552277" y="883643"/>
                </a:lnTo>
                <a:lnTo>
                  <a:pt x="552277" y="1104554"/>
                </a:lnTo>
                <a:lnTo>
                  <a:pt x="0" y="552277"/>
                </a:lnTo>
                <a:lnTo>
                  <a:pt x="552277" y="0"/>
                </a:lnTo>
                <a:lnTo>
                  <a:pt x="552277" y="220911"/>
                </a:lnTo>
                <a:lnTo>
                  <a:pt x="2034847" y="220911"/>
                </a:lnTo>
                <a:lnTo>
                  <a:pt x="2034847" y="88364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3">
              <a:shade val="90000"/>
              <a:hueOff val="582887"/>
              <a:satOff val="-51986"/>
              <a:lumOff val="48759"/>
              <a:alphaOff val="0"/>
            </a:schemeClr>
          </a:lnRef>
          <a:fillRef idx="1">
            <a:schemeClr val="accent3">
              <a:shade val="90000"/>
              <a:hueOff val="582887"/>
              <a:satOff val="-51986"/>
              <a:lumOff val="48759"/>
              <a:alphaOff val="0"/>
            </a:schemeClr>
          </a:fillRef>
          <a:effectRef idx="2">
            <a:schemeClr val="accent3">
              <a:shade val="90000"/>
              <a:hueOff val="582887"/>
              <a:satOff val="-51986"/>
              <a:lumOff val="4875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1366" tIns="220912" rIns="0" bIns="220911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kern="120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راه حل ساده در بازار نرخ بهره</a:t>
            </a:r>
            <a:endParaRPr lang="fa-IR" dirty="0"/>
          </a:p>
        </p:txBody>
      </p:sp>
      <p:sp>
        <p:nvSpPr>
          <p:cNvPr id="5" name="Freeform 4"/>
          <p:cNvSpPr/>
          <p:nvPr/>
        </p:nvSpPr>
        <p:spPr>
          <a:xfrm>
            <a:off x="502920" y="921207"/>
            <a:ext cx="1563121" cy="2233030"/>
          </a:xfrm>
          <a:custGeom>
            <a:avLst/>
            <a:gdLst>
              <a:gd name="connsiteX0" fmla="*/ 0 w 2233029"/>
              <a:gd name="connsiteY0" fmla="*/ 0 h 1563120"/>
              <a:gd name="connsiteX1" fmla="*/ 1451469 w 2233029"/>
              <a:gd name="connsiteY1" fmla="*/ 0 h 1563120"/>
              <a:gd name="connsiteX2" fmla="*/ 2233029 w 2233029"/>
              <a:gd name="connsiteY2" fmla="*/ 781560 h 1563120"/>
              <a:gd name="connsiteX3" fmla="*/ 1451469 w 2233029"/>
              <a:gd name="connsiteY3" fmla="*/ 1563120 h 1563120"/>
              <a:gd name="connsiteX4" fmla="*/ 0 w 2233029"/>
              <a:gd name="connsiteY4" fmla="*/ 1563120 h 1563120"/>
              <a:gd name="connsiteX5" fmla="*/ 781560 w 2233029"/>
              <a:gd name="connsiteY5" fmla="*/ 781560 h 1563120"/>
              <a:gd name="connsiteX6" fmla="*/ 0 w 2233029"/>
              <a:gd name="connsiteY6" fmla="*/ 0 h 156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3029" h="1563120">
                <a:moveTo>
                  <a:pt x="2233028" y="0"/>
                </a:moveTo>
                <a:lnTo>
                  <a:pt x="2233028" y="1016028"/>
                </a:lnTo>
                <a:lnTo>
                  <a:pt x="1116515" y="1563120"/>
                </a:lnTo>
                <a:lnTo>
                  <a:pt x="1" y="1016028"/>
                </a:lnTo>
                <a:lnTo>
                  <a:pt x="1" y="0"/>
                </a:lnTo>
                <a:lnTo>
                  <a:pt x="1116515" y="547092"/>
                </a:lnTo>
                <a:lnTo>
                  <a:pt x="2233028" y="0"/>
                </a:lnTo>
                <a:close/>
              </a:path>
            </a:pathLst>
          </a:custGeom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6" tIns="798705" rIns="17145" bIns="798706" numCol="1" spcCol="1270" anchor="ctr" anchorCtr="0">
            <a:noAutofit/>
          </a:bodyPr>
          <a:lstStyle/>
          <a:p>
            <a:pPr lvl="0" algn="ctr" defTabSz="1200150" rtl="1"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/>
              <a:t>مرحلۀ اول</a:t>
            </a:r>
            <a:endParaRPr lang="fa-IR" sz="2700" kern="1200" dirty="0"/>
          </a:p>
        </p:txBody>
      </p:sp>
      <p:sp>
        <p:nvSpPr>
          <p:cNvPr id="6" name="Freeform 5"/>
          <p:cNvSpPr/>
          <p:nvPr/>
        </p:nvSpPr>
        <p:spPr>
          <a:xfrm>
            <a:off x="2066039" y="921208"/>
            <a:ext cx="6620760" cy="1451469"/>
          </a:xfrm>
          <a:custGeom>
            <a:avLst/>
            <a:gdLst>
              <a:gd name="connsiteX0" fmla="*/ 241916 w 1451468"/>
              <a:gd name="connsiteY0" fmla="*/ 0 h 6620759"/>
              <a:gd name="connsiteX1" fmla="*/ 1209552 w 1451468"/>
              <a:gd name="connsiteY1" fmla="*/ 0 h 6620759"/>
              <a:gd name="connsiteX2" fmla="*/ 1380612 w 1451468"/>
              <a:gd name="connsiteY2" fmla="*/ 70856 h 6620759"/>
              <a:gd name="connsiteX3" fmla="*/ 1451467 w 1451468"/>
              <a:gd name="connsiteY3" fmla="*/ 241917 h 6620759"/>
              <a:gd name="connsiteX4" fmla="*/ 1451468 w 1451468"/>
              <a:gd name="connsiteY4" fmla="*/ 6620759 h 6620759"/>
              <a:gd name="connsiteX5" fmla="*/ 1451468 w 1451468"/>
              <a:gd name="connsiteY5" fmla="*/ 6620759 h 6620759"/>
              <a:gd name="connsiteX6" fmla="*/ 1451468 w 1451468"/>
              <a:gd name="connsiteY6" fmla="*/ 6620759 h 6620759"/>
              <a:gd name="connsiteX7" fmla="*/ 0 w 1451468"/>
              <a:gd name="connsiteY7" fmla="*/ 6620759 h 6620759"/>
              <a:gd name="connsiteX8" fmla="*/ 0 w 1451468"/>
              <a:gd name="connsiteY8" fmla="*/ 6620759 h 6620759"/>
              <a:gd name="connsiteX9" fmla="*/ 0 w 1451468"/>
              <a:gd name="connsiteY9" fmla="*/ 6620759 h 6620759"/>
              <a:gd name="connsiteX10" fmla="*/ 0 w 1451468"/>
              <a:gd name="connsiteY10" fmla="*/ 241916 h 6620759"/>
              <a:gd name="connsiteX11" fmla="*/ 70856 w 1451468"/>
              <a:gd name="connsiteY11" fmla="*/ 70856 h 6620759"/>
              <a:gd name="connsiteX12" fmla="*/ 241917 w 1451468"/>
              <a:gd name="connsiteY12" fmla="*/ 1 h 6620759"/>
              <a:gd name="connsiteX13" fmla="*/ 241916 w 1451468"/>
              <a:gd name="connsiteY13" fmla="*/ 0 h 662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1468" h="6620759">
                <a:moveTo>
                  <a:pt x="1451468" y="1103483"/>
                </a:moveTo>
                <a:lnTo>
                  <a:pt x="1451468" y="5517276"/>
                </a:lnTo>
                <a:cubicBezTo>
                  <a:pt x="1451468" y="5809937"/>
                  <a:pt x="1445880" y="6090610"/>
                  <a:pt x="1435934" y="6297553"/>
                </a:cubicBezTo>
                <a:cubicBezTo>
                  <a:pt x="1425988" y="6504495"/>
                  <a:pt x="1412498" y="6620752"/>
                  <a:pt x="1398432" y="6620752"/>
                </a:cubicBezTo>
                <a:cubicBezTo>
                  <a:pt x="932288" y="6620752"/>
                  <a:pt x="466144" y="6620757"/>
                  <a:pt x="0" y="6620757"/>
                </a:cubicBezTo>
                <a:lnTo>
                  <a:pt x="0" y="6620757"/>
                </a:lnTo>
                <a:lnTo>
                  <a:pt x="0" y="6620757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398433" y="2"/>
                </a:lnTo>
                <a:cubicBezTo>
                  <a:pt x="1412498" y="2"/>
                  <a:pt x="1425988" y="116264"/>
                  <a:pt x="1435934" y="323206"/>
                </a:cubicBezTo>
                <a:cubicBezTo>
                  <a:pt x="1445880" y="530149"/>
                  <a:pt x="1451468" y="810822"/>
                  <a:pt x="1451468" y="1103487"/>
                </a:cubicBezTo>
                <a:lnTo>
                  <a:pt x="1451468" y="1103483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905" tIns="81650" rIns="81650" bIns="81651" numCol="1" spcCol="1270" anchor="ctr" anchorCtr="0">
            <a:noAutofit/>
          </a:bodyPr>
          <a:lstStyle/>
          <a:p>
            <a:pPr marL="171450" lvl="1" indent="-171450" algn="justLow" defTabSz="75565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700" b="1" kern="1200" dirty="0" smtClean="0">
                <a:cs typeface="B Nazanin" pitchFamily="2" charset="-78"/>
              </a:rPr>
              <a:t>مدیر مالی شرکت سرمایه‌گذاری مسکن بدون توجه به ترجیحات زمانی مصرف سهامداران، در پروژه‌هایی سرمایه‌گذاری می‌کند که ثروت سهام‌دارن بیشینه شود.</a:t>
            </a:r>
            <a:endParaRPr lang="fa-IR" sz="1700" b="1" kern="1200" dirty="0">
              <a:cs typeface="B Nazanin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02920" y="2868610"/>
            <a:ext cx="1563121" cy="2233030"/>
          </a:xfrm>
          <a:custGeom>
            <a:avLst/>
            <a:gdLst>
              <a:gd name="connsiteX0" fmla="*/ 0 w 2233029"/>
              <a:gd name="connsiteY0" fmla="*/ 0 h 1563120"/>
              <a:gd name="connsiteX1" fmla="*/ 1451469 w 2233029"/>
              <a:gd name="connsiteY1" fmla="*/ 0 h 1563120"/>
              <a:gd name="connsiteX2" fmla="*/ 2233029 w 2233029"/>
              <a:gd name="connsiteY2" fmla="*/ 781560 h 1563120"/>
              <a:gd name="connsiteX3" fmla="*/ 1451469 w 2233029"/>
              <a:gd name="connsiteY3" fmla="*/ 1563120 h 1563120"/>
              <a:gd name="connsiteX4" fmla="*/ 0 w 2233029"/>
              <a:gd name="connsiteY4" fmla="*/ 1563120 h 1563120"/>
              <a:gd name="connsiteX5" fmla="*/ 781560 w 2233029"/>
              <a:gd name="connsiteY5" fmla="*/ 781560 h 1563120"/>
              <a:gd name="connsiteX6" fmla="*/ 0 w 2233029"/>
              <a:gd name="connsiteY6" fmla="*/ 0 h 156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3029" h="1563120">
                <a:moveTo>
                  <a:pt x="2233028" y="0"/>
                </a:moveTo>
                <a:lnTo>
                  <a:pt x="2233028" y="1016028"/>
                </a:lnTo>
                <a:lnTo>
                  <a:pt x="1116515" y="1563120"/>
                </a:lnTo>
                <a:lnTo>
                  <a:pt x="1" y="1016028"/>
                </a:lnTo>
                <a:lnTo>
                  <a:pt x="1" y="0"/>
                </a:lnTo>
                <a:lnTo>
                  <a:pt x="1116515" y="547092"/>
                </a:lnTo>
                <a:lnTo>
                  <a:pt x="2233028" y="0"/>
                </a:lnTo>
                <a:close/>
              </a:path>
            </a:pathLst>
          </a:custGeom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6" tIns="798705" rIns="17145" bIns="798706" numCol="1" spcCol="1270" anchor="ctr" anchorCtr="0">
            <a:noAutofit/>
          </a:bodyPr>
          <a:lstStyle/>
          <a:p>
            <a:pPr lvl="0" algn="ctr" defTabSz="1200150" rtl="1"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/>
              <a:t>مرحلۀ دوم</a:t>
            </a:r>
            <a:endParaRPr lang="en-US" sz="2700" kern="1200" dirty="0"/>
          </a:p>
        </p:txBody>
      </p:sp>
      <p:sp>
        <p:nvSpPr>
          <p:cNvPr id="8" name="Freeform 7"/>
          <p:cNvSpPr/>
          <p:nvPr/>
        </p:nvSpPr>
        <p:spPr>
          <a:xfrm>
            <a:off x="2066039" y="2868611"/>
            <a:ext cx="6620760" cy="1451469"/>
          </a:xfrm>
          <a:custGeom>
            <a:avLst/>
            <a:gdLst>
              <a:gd name="connsiteX0" fmla="*/ 241916 w 1451468"/>
              <a:gd name="connsiteY0" fmla="*/ 0 h 6620759"/>
              <a:gd name="connsiteX1" fmla="*/ 1209552 w 1451468"/>
              <a:gd name="connsiteY1" fmla="*/ 0 h 6620759"/>
              <a:gd name="connsiteX2" fmla="*/ 1380612 w 1451468"/>
              <a:gd name="connsiteY2" fmla="*/ 70856 h 6620759"/>
              <a:gd name="connsiteX3" fmla="*/ 1451467 w 1451468"/>
              <a:gd name="connsiteY3" fmla="*/ 241917 h 6620759"/>
              <a:gd name="connsiteX4" fmla="*/ 1451468 w 1451468"/>
              <a:gd name="connsiteY4" fmla="*/ 6620759 h 6620759"/>
              <a:gd name="connsiteX5" fmla="*/ 1451468 w 1451468"/>
              <a:gd name="connsiteY5" fmla="*/ 6620759 h 6620759"/>
              <a:gd name="connsiteX6" fmla="*/ 1451468 w 1451468"/>
              <a:gd name="connsiteY6" fmla="*/ 6620759 h 6620759"/>
              <a:gd name="connsiteX7" fmla="*/ 0 w 1451468"/>
              <a:gd name="connsiteY7" fmla="*/ 6620759 h 6620759"/>
              <a:gd name="connsiteX8" fmla="*/ 0 w 1451468"/>
              <a:gd name="connsiteY8" fmla="*/ 6620759 h 6620759"/>
              <a:gd name="connsiteX9" fmla="*/ 0 w 1451468"/>
              <a:gd name="connsiteY9" fmla="*/ 6620759 h 6620759"/>
              <a:gd name="connsiteX10" fmla="*/ 0 w 1451468"/>
              <a:gd name="connsiteY10" fmla="*/ 241916 h 6620759"/>
              <a:gd name="connsiteX11" fmla="*/ 70856 w 1451468"/>
              <a:gd name="connsiteY11" fmla="*/ 70856 h 6620759"/>
              <a:gd name="connsiteX12" fmla="*/ 241917 w 1451468"/>
              <a:gd name="connsiteY12" fmla="*/ 1 h 6620759"/>
              <a:gd name="connsiteX13" fmla="*/ 241916 w 1451468"/>
              <a:gd name="connsiteY13" fmla="*/ 0 h 662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1468" h="6620759">
                <a:moveTo>
                  <a:pt x="1451468" y="1103483"/>
                </a:moveTo>
                <a:lnTo>
                  <a:pt x="1451468" y="5517276"/>
                </a:lnTo>
                <a:cubicBezTo>
                  <a:pt x="1451468" y="5809937"/>
                  <a:pt x="1445880" y="6090610"/>
                  <a:pt x="1435934" y="6297553"/>
                </a:cubicBezTo>
                <a:cubicBezTo>
                  <a:pt x="1425988" y="6504495"/>
                  <a:pt x="1412498" y="6620752"/>
                  <a:pt x="1398432" y="6620752"/>
                </a:cubicBezTo>
                <a:cubicBezTo>
                  <a:pt x="932288" y="6620752"/>
                  <a:pt x="466144" y="6620757"/>
                  <a:pt x="0" y="6620757"/>
                </a:cubicBezTo>
                <a:lnTo>
                  <a:pt x="0" y="6620757"/>
                </a:lnTo>
                <a:lnTo>
                  <a:pt x="0" y="6620757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398433" y="2"/>
                </a:lnTo>
                <a:cubicBezTo>
                  <a:pt x="1412498" y="2"/>
                  <a:pt x="1425988" y="116264"/>
                  <a:pt x="1435934" y="323206"/>
                </a:cubicBezTo>
                <a:cubicBezTo>
                  <a:pt x="1445880" y="530149"/>
                  <a:pt x="1451468" y="810822"/>
                  <a:pt x="1451468" y="1103487"/>
                </a:cubicBezTo>
                <a:lnTo>
                  <a:pt x="1451468" y="1103483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905" tIns="81650" rIns="81650" bIns="81651" numCol="1" spcCol="1270" anchor="ctr" anchorCtr="0">
            <a:noAutofit/>
          </a:bodyPr>
          <a:lstStyle/>
          <a:p>
            <a:pPr marL="171450" lvl="1" indent="-171450" algn="justLow" defTabSz="75565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700" b="1" kern="1200" dirty="0" smtClean="0">
                <a:cs typeface="B Nazanin" pitchFamily="2" charset="-78"/>
              </a:rPr>
              <a:t>اگر سود نقدی حاصل از سرمایه‌گذاری تکافوی مقدار مصرف مطلوب سرمایه‌گذاران را ندهد، سرمایه‌گذار به اندازۀ کسری، وام می‌گیرد و مصرف فعلی خود را به نقطۀ مطلوب می‌رساند و اگر سود نقدی حاصل از سرمایه‌گذاری بیش از مصرف سرمایه‌گذار باشد به اندازۀ مازاد، وام می‌دهد.</a:t>
            </a:r>
            <a:endParaRPr lang="en-US" sz="1700" b="1" kern="12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a-IR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راه‌حل ساده‌تر در بازار سهام</a:t>
            </a:r>
          </a:p>
        </p:txBody>
      </p:sp>
      <p:sp>
        <p:nvSpPr>
          <p:cNvPr id="5" name="Freeform 4"/>
          <p:cNvSpPr/>
          <p:nvPr/>
        </p:nvSpPr>
        <p:spPr>
          <a:xfrm>
            <a:off x="502920" y="3337626"/>
            <a:ext cx="8183880" cy="1841876"/>
          </a:xfrm>
          <a:custGeom>
            <a:avLst/>
            <a:gdLst>
              <a:gd name="connsiteX0" fmla="*/ 0 w 8183880"/>
              <a:gd name="connsiteY0" fmla="*/ 0 h 1841876"/>
              <a:gd name="connsiteX1" fmla="*/ 8183880 w 8183880"/>
              <a:gd name="connsiteY1" fmla="*/ 0 h 1841876"/>
              <a:gd name="connsiteX2" fmla="*/ 8183880 w 8183880"/>
              <a:gd name="connsiteY2" fmla="*/ 1841876 h 1841876"/>
              <a:gd name="connsiteX3" fmla="*/ 0 w 8183880"/>
              <a:gd name="connsiteY3" fmla="*/ 1841876 h 1841876"/>
              <a:gd name="connsiteX4" fmla="*/ 0 w 8183880"/>
              <a:gd name="connsiteY4" fmla="*/ 0 h 184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841876">
                <a:moveTo>
                  <a:pt x="0" y="0"/>
                </a:moveTo>
                <a:lnTo>
                  <a:pt x="8183880" y="0"/>
                </a:lnTo>
                <a:lnTo>
                  <a:pt x="8183880" y="1841876"/>
                </a:lnTo>
                <a:lnTo>
                  <a:pt x="0" y="184187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8920" tIns="248920" rIns="248920" bIns="1096183" numCol="1" spcCol="1270" anchor="ctr" anchorCtr="0">
            <a:noAutofit/>
          </a:bodyPr>
          <a:lstStyle/>
          <a:p>
            <a:pPr lvl="0" algn="ctr" defTabSz="1555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500" kern="1200" dirty="0" smtClean="0"/>
              <a:t>مرحلۀ دوم</a:t>
            </a:r>
            <a:endParaRPr lang="fa-IR" sz="3500" kern="1200" dirty="0"/>
          </a:p>
        </p:txBody>
      </p:sp>
      <p:sp>
        <p:nvSpPr>
          <p:cNvPr id="6" name="Freeform 5"/>
          <p:cNvSpPr/>
          <p:nvPr/>
        </p:nvSpPr>
        <p:spPr>
          <a:xfrm>
            <a:off x="502920" y="4295402"/>
            <a:ext cx="8183880" cy="847262"/>
          </a:xfrm>
          <a:custGeom>
            <a:avLst/>
            <a:gdLst>
              <a:gd name="connsiteX0" fmla="*/ 0 w 8183880"/>
              <a:gd name="connsiteY0" fmla="*/ 0 h 847262"/>
              <a:gd name="connsiteX1" fmla="*/ 8183880 w 8183880"/>
              <a:gd name="connsiteY1" fmla="*/ 0 h 847262"/>
              <a:gd name="connsiteX2" fmla="*/ 8183880 w 8183880"/>
              <a:gd name="connsiteY2" fmla="*/ 847262 h 847262"/>
              <a:gd name="connsiteX3" fmla="*/ 0 w 8183880"/>
              <a:gd name="connsiteY3" fmla="*/ 847262 h 847262"/>
              <a:gd name="connsiteX4" fmla="*/ 0 w 8183880"/>
              <a:gd name="connsiteY4" fmla="*/ 0 h 84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847262">
                <a:moveTo>
                  <a:pt x="0" y="0"/>
                </a:moveTo>
                <a:lnTo>
                  <a:pt x="8183880" y="0"/>
                </a:lnTo>
                <a:lnTo>
                  <a:pt x="8183880" y="847262"/>
                </a:lnTo>
                <a:lnTo>
                  <a:pt x="0" y="84726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9050" rIns="106680" bIns="1905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اگر مدیر مالی شرکت کار خود را به‌درستی انجام دهد، هر سهامدار شرکت اکنون سهامی را در اختیار دارد که قیمت مناسبی یافته است و در زمان‌های مناسب این سهامدار سهام خود را معامله می‌کند تا ثروت خود را در طول زمان انتقال دهد و به این ترتیب مطلوبیت خود را بیشینه می‌سازد.</a:t>
            </a:r>
            <a:endParaRPr lang="en-US" sz="1500" kern="1200" dirty="0"/>
          </a:p>
        </p:txBody>
      </p:sp>
      <p:sp>
        <p:nvSpPr>
          <p:cNvPr id="7" name="Freeform 6"/>
          <p:cNvSpPr/>
          <p:nvPr/>
        </p:nvSpPr>
        <p:spPr>
          <a:xfrm>
            <a:off x="502920" y="532448"/>
            <a:ext cx="8183880" cy="2832807"/>
          </a:xfrm>
          <a:custGeom>
            <a:avLst/>
            <a:gdLst>
              <a:gd name="connsiteX0" fmla="*/ 0 w 8183880"/>
              <a:gd name="connsiteY0" fmla="*/ 992133 h 2832805"/>
              <a:gd name="connsiteX1" fmla="*/ 3737839 w 8183880"/>
              <a:gd name="connsiteY1" fmla="*/ 992133 h 2832805"/>
              <a:gd name="connsiteX2" fmla="*/ 3737839 w 8183880"/>
              <a:gd name="connsiteY2" fmla="*/ 708201 h 2832805"/>
              <a:gd name="connsiteX3" fmla="*/ 3383739 w 8183880"/>
              <a:gd name="connsiteY3" fmla="*/ 708201 h 2832805"/>
              <a:gd name="connsiteX4" fmla="*/ 4091940 w 8183880"/>
              <a:gd name="connsiteY4" fmla="*/ 0 h 2832805"/>
              <a:gd name="connsiteX5" fmla="*/ 4800141 w 8183880"/>
              <a:gd name="connsiteY5" fmla="*/ 708201 h 2832805"/>
              <a:gd name="connsiteX6" fmla="*/ 4446041 w 8183880"/>
              <a:gd name="connsiteY6" fmla="*/ 708201 h 2832805"/>
              <a:gd name="connsiteX7" fmla="*/ 4446041 w 8183880"/>
              <a:gd name="connsiteY7" fmla="*/ 992133 h 2832805"/>
              <a:gd name="connsiteX8" fmla="*/ 8183880 w 8183880"/>
              <a:gd name="connsiteY8" fmla="*/ 992133 h 2832805"/>
              <a:gd name="connsiteX9" fmla="*/ 8183880 w 8183880"/>
              <a:gd name="connsiteY9" fmla="*/ 2832805 h 2832805"/>
              <a:gd name="connsiteX10" fmla="*/ 0 w 8183880"/>
              <a:gd name="connsiteY10" fmla="*/ 2832805 h 2832805"/>
              <a:gd name="connsiteX11" fmla="*/ 0 w 8183880"/>
              <a:gd name="connsiteY11" fmla="*/ 992133 h 283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2832805">
                <a:moveTo>
                  <a:pt x="8183880" y="1840672"/>
                </a:moveTo>
                <a:lnTo>
                  <a:pt x="4446041" y="1840672"/>
                </a:lnTo>
                <a:lnTo>
                  <a:pt x="4446041" y="2124604"/>
                </a:lnTo>
                <a:lnTo>
                  <a:pt x="4800141" y="2124604"/>
                </a:lnTo>
                <a:lnTo>
                  <a:pt x="4091940" y="2832804"/>
                </a:lnTo>
                <a:lnTo>
                  <a:pt x="3383739" y="2124604"/>
                </a:lnTo>
                <a:lnTo>
                  <a:pt x="3737839" y="2124604"/>
                </a:lnTo>
                <a:lnTo>
                  <a:pt x="3737839" y="1840672"/>
                </a:lnTo>
                <a:lnTo>
                  <a:pt x="0" y="1840672"/>
                </a:lnTo>
                <a:lnTo>
                  <a:pt x="0" y="1"/>
                </a:lnTo>
                <a:lnTo>
                  <a:pt x="8183880" y="1"/>
                </a:lnTo>
                <a:lnTo>
                  <a:pt x="8183880" y="184067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4019296"/>
              <a:satOff val="20613"/>
              <a:lumOff val="17647"/>
              <a:alphaOff val="0"/>
            </a:schemeClr>
          </a:fillRef>
          <a:effectRef idx="2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8920" tIns="248921" rIns="248920" bIns="2087412" numCol="1" spcCol="1270" anchor="ctr" anchorCtr="0">
            <a:noAutofit/>
          </a:bodyPr>
          <a:lstStyle/>
          <a:p>
            <a:pPr lvl="0" algn="ctr" defTabSz="1555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500" kern="1200" smtClean="0"/>
              <a:t>مرحلۀ اول</a:t>
            </a:r>
            <a:endParaRPr lang="fa-IR" sz="3500" kern="1200" dirty="0"/>
          </a:p>
        </p:txBody>
      </p:sp>
      <p:sp>
        <p:nvSpPr>
          <p:cNvPr id="8" name="Freeform 7"/>
          <p:cNvSpPr/>
          <p:nvPr/>
        </p:nvSpPr>
        <p:spPr>
          <a:xfrm>
            <a:off x="502920" y="1526764"/>
            <a:ext cx="8183880" cy="847008"/>
          </a:xfrm>
          <a:custGeom>
            <a:avLst/>
            <a:gdLst>
              <a:gd name="connsiteX0" fmla="*/ 0 w 8183880"/>
              <a:gd name="connsiteY0" fmla="*/ 0 h 847008"/>
              <a:gd name="connsiteX1" fmla="*/ 8183880 w 8183880"/>
              <a:gd name="connsiteY1" fmla="*/ 0 h 847008"/>
              <a:gd name="connsiteX2" fmla="*/ 8183880 w 8183880"/>
              <a:gd name="connsiteY2" fmla="*/ 847008 h 847008"/>
              <a:gd name="connsiteX3" fmla="*/ 0 w 8183880"/>
              <a:gd name="connsiteY3" fmla="*/ 847008 h 847008"/>
              <a:gd name="connsiteX4" fmla="*/ 0 w 8183880"/>
              <a:gd name="connsiteY4" fmla="*/ 0 h 84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847008">
                <a:moveTo>
                  <a:pt x="0" y="0"/>
                </a:moveTo>
                <a:lnTo>
                  <a:pt x="8183880" y="0"/>
                </a:lnTo>
                <a:lnTo>
                  <a:pt x="8183880" y="847008"/>
                </a:lnTo>
                <a:lnTo>
                  <a:pt x="0" y="84700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-14104897"/>
              <a:satOff val="26552"/>
              <a:lumOff val="4016"/>
              <a:alphaOff val="0"/>
            </a:schemeClr>
          </a:fillRef>
          <a:effectRef idx="2">
            <a:schemeClr val="accent5">
              <a:tint val="40000"/>
              <a:alpha val="90000"/>
              <a:hueOff val="-14104897"/>
              <a:satOff val="26552"/>
              <a:lumOff val="4016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9050" rIns="106680" bIns="1905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مدیر مالی شرکت سرمایه‌گذاری مسکن بدون توجه به ترجیحات زمانی مصرف سهامداران، در پروژه‌هایی سرمایه‌گذاری می‌کند که ثروت سهام‌دارن </a:t>
            </a:r>
            <a:r>
              <a:rPr lang="fa-IR" sz="1500" kern="1200" smtClean="0"/>
              <a:t>بیشینه شود.</a:t>
            </a:r>
            <a:endParaRPr lang="fa-IR" sz="15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1" animBg="1"/>
      <p:bldP spid="7" grpId="1" animBg="1"/>
      <p:bldP spid="8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2552</TotalTime>
  <Words>758</Words>
  <Application>Microsoft Office PowerPoint</Application>
  <PresentationFormat>On-screen Show (4:3)</PresentationFormat>
  <Paragraphs>147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مقدمه‌ای بر مالی بازارهای مالی و رسالت مدیر مالی</vt:lpstr>
      <vt:lpstr>شرکت یا مؤسسه چیست؟</vt:lpstr>
      <vt:lpstr>نقش مدیر مالی</vt:lpstr>
      <vt:lpstr>سیر تکامل شرکت</vt:lpstr>
      <vt:lpstr>بر سر دو راهی</vt:lpstr>
      <vt:lpstr>اصل تفکیک فیشر</vt:lpstr>
      <vt:lpstr>نتایج حاصل از اصل تفکیک فیشر</vt:lpstr>
      <vt:lpstr>راه حل ساده در بازار نرخ بهره</vt:lpstr>
      <vt:lpstr>   راه‌حل ساده‌تر در بازار سهام</vt:lpstr>
      <vt:lpstr>سهامداران سرمایه‌گذرای مسکن جمعی خوشحال و راضی</vt:lpstr>
      <vt:lpstr>برگشت به اهداف مدیر </vt:lpstr>
      <vt:lpstr>دو حوزۀ اصلی در امور مالی</vt:lpstr>
      <vt:lpstr>بیشینه‌سازی ارزش در دنیای واقعی</vt:lpstr>
      <vt:lpstr>معیاری برای ارزیابی عملکرد مدیر مالی در طی سالیان</vt:lpstr>
      <vt:lpstr>معیاری برای ارزیابی عملکرد مدیر مالی در سالی معین</vt:lpstr>
      <vt:lpstr>Slide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مقدمه‌ای بر امور مالی</dc:title>
  <dc:creator>Maysam Radpour</dc:creator>
  <cp:lastModifiedBy>radpour</cp:lastModifiedBy>
  <cp:revision>132</cp:revision>
  <dcterms:created xsi:type="dcterms:W3CDTF">2009-11-01T12:52:48Z</dcterms:created>
  <dcterms:modified xsi:type="dcterms:W3CDTF">2011-09-24T03:12:13Z</dcterms:modified>
</cp:coreProperties>
</file>